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0" r:id="rId5"/>
    <p:sldId id="285" r:id="rId6"/>
    <p:sldId id="273" r:id="rId7"/>
    <p:sldId id="274" r:id="rId8"/>
    <p:sldId id="287" r:id="rId9"/>
    <p:sldId id="286" r:id="rId10"/>
    <p:sldId id="292" r:id="rId11"/>
    <p:sldId id="294" r:id="rId12"/>
    <p:sldId id="291" r:id="rId13"/>
    <p:sldId id="279" r:id="rId14"/>
  </p:sldIdLst>
  <p:sldSz cx="12192000" cy="6858000"/>
  <p:notesSz cx="6797675" cy="9926638"/>
  <p:embeddedFontLst>
    <p:embeddedFont>
      <p:font typeface="Montserrat" charset="0"/>
      <p:regular r:id="rId17"/>
      <p:bold r:id="rId18"/>
      <p:italic r:id="rId19"/>
      <p:boldItalic r:id="rId20"/>
    </p:embeddedFont>
    <p:embeddedFont>
      <p:font typeface="Century Gothic" pitchFamily="34" charset="0"/>
      <p:regular r:id="rId21"/>
      <p:bold r:id="rId22"/>
      <p:italic r:id="rId23"/>
      <p:boldItalic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Gill Sans MT" pitchFamily="34" charset="0"/>
      <p:regular r:id="rId29"/>
      <p:bold r:id="rId30"/>
      <p:italic r:id="rId31"/>
      <p:boldItalic r:id="rId32"/>
    </p:embeddedFont>
    <p:embeddedFont>
      <p:font typeface="ＭＳ Ｐゴシック" pitchFamily="34" charset="-128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25AD47D3-6518-4A20-88A5-76293C40DBE8}">
          <p14:sldIdLst>
            <p14:sldId id="270"/>
            <p14:sldId id="285"/>
            <p14:sldId id="273"/>
            <p14:sldId id="274"/>
            <p14:sldId id="287"/>
            <p14:sldId id="286"/>
            <p14:sldId id="292"/>
            <p14:sldId id="294"/>
            <p14:sldId id="291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un Strand" initials="IS" lastIdx="3" clrIdx="0">
    <p:extLst>
      <p:ext uri="{19B8F6BF-5375-455C-9EA6-DF929625EA0E}">
        <p15:presenceInfo xmlns:p15="http://schemas.microsoft.com/office/powerpoint/2012/main" xmlns="" userId="S-1-5-21-1220945662-2139871995-725345543-4734" providerId="AD"/>
      </p:ext>
    </p:extLst>
  </p:cmAuthor>
  <p:cmAuthor id="2" name="Helma van Luttikhuizen" initials="HvL" lastIdx="10" clrIdx="1">
    <p:extLst>
      <p:ext uri="{19B8F6BF-5375-455C-9EA6-DF929625EA0E}">
        <p15:presenceInfo xmlns:p15="http://schemas.microsoft.com/office/powerpoint/2012/main" xmlns="" userId="S-1-5-21-1220945662-2139871995-725345543-10323" providerId="AD"/>
      </p:ext>
    </p:extLst>
  </p:cmAuthor>
  <p:cmAuthor id="3" name="Emily T Blitz" initials="ETB" lastIdx="2" clrIdx="2">
    <p:extLst>
      <p:ext uri="{19B8F6BF-5375-455C-9EA6-DF929625EA0E}">
        <p15:presenceInfo xmlns:p15="http://schemas.microsoft.com/office/powerpoint/2012/main" xmlns="" userId="S-1-5-21-1220945662-2139871995-725345543-10409" providerId="AD"/>
      </p:ext>
    </p:extLst>
  </p:cmAuthor>
  <p:cmAuthor id="4" name="Brown, Lillian" initials="BL" lastIdx="1" clrIdx="3">
    <p:extLst>
      <p:ext uri="{19B8F6BF-5375-455C-9EA6-DF929625EA0E}">
        <p15:presenceInfo xmlns:p15="http://schemas.microsoft.com/office/powerpoint/2012/main" xmlns="" userId="S::lillian.brown@ucsf.edu::7f7d9b50-4436-4ab5-8586-90a3bd7403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E40C3A"/>
    <a:srgbClr val="E3000F"/>
    <a:srgbClr val="292929"/>
    <a:srgbClr val="333333"/>
    <a:srgbClr val="006847"/>
    <a:srgbClr val="66FFCC"/>
    <a:srgbClr val="FF0000"/>
    <a:srgbClr val="777777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50"/>
    <p:restoredTop sz="94654"/>
  </p:normalViewPr>
  <p:slideViewPr>
    <p:cSldViewPr snapToGrid="0">
      <p:cViewPr varScale="1">
        <p:scale>
          <a:sx n="32" d="100"/>
          <a:sy n="32" d="100"/>
        </p:scale>
        <p:origin x="-4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50" y="84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'[Chart in Microsoft PowerPoint]Sheet1'!$B$1</c:f>
              <c:strCache>
                <c:ptCount val="1"/>
                <c:pt idx="0">
                  <c:v>HIV-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'[Chart in Microsoft PowerPoint]Sheet1'!$A$2:$A$3</c:f>
              <c:strCache>
                <c:ptCount val="2"/>
                <c:pt idx="0">
                  <c:v>Baseline</c:v>
                </c:pt>
                <c:pt idx="1">
                  <c:v>1 year of follow-up</c:v>
                </c:pt>
              </c:strCache>
            </c:strRef>
          </c:cat>
          <c:val>
            <c:numRef>
              <c:f>'[Chart in Microsoft PowerPoint]Sheet1'!$B$2:$B$3</c:f>
              <c:numCache>
                <c:formatCode>0%</c:formatCode>
                <c:ptCount val="2"/>
                <c:pt idx="0">
                  <c:v>0.26</c:v>
                </c:pt>
                <c:pt idx="1">
                  <c:v>0.46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D6-0949-8EB8-00AF195C8E60}"/>
            </c:ext>
          </c:extLst>
        </c:ser>
        <c:ser>
          <c:idx val="1"/>
          <c:order val="1"/>
          <c:tx>
            <c:strRef>
              <c:f>'[Chart in Microsoft PowerPoint]Sheet1'!$C$1</c:f>
              <c:strCache>
                <c:ptCount val="1"/>
                <c:pt idx="0">
                  <c:v>HIV+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'[Chart in Microsoft PowerPoint]Sheet1'!$A$2:$A$3</c:f>
              <c:strCache>
                <c:ptCount val="2"/>
                <c:pt idx="0">
                  <c:v>Baseline</c:v>
                </c:pt>
                <c:pt idx="1">
                  <c:v>1 year of follow-up</c:v>
                </c:pt>
              </c:strCache>
            </c:strRef>
          </c:cat>
          <c:val>
            <c:numRef>
              <c:f>'[Chart in Microsoft PowerPoint]Sheet1'!$C$2:$C$3</c:f>
              <c:numCache>
                <c:formatCode>0%</c:formatCode>
                <c:ptCount val="2"/>
                <c:pt idx="0">
                  <c:v>0.26</c:v>
                </c:pt>
                <c:pt idx="1">
                  <c:v>0.48000000000000009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D6-0949-8EB8-00AF195C8E60}"/>
            </c:ext>
          </c:extLst>
        </c:ser>
        <c:dLbls/>
        <c:gapWidth val="219"/>
        <c:overlap val="-27"/>
        <c:axId val="141130368"/>
        <c:axId val="141136256"/>
      </c:barChart>
      <c:catAx>
        <c:axId val="1411303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36256"/>
        <c:crosses val="autoZero"/>
        <c:auto val="1"/>
        <c:lblAlgn val="ctr"/>
        <c:lblOffset val="100"/>
      </c:catAx>
      <c:valAx>
        <c:axId val="141136256"/>
        <c:scaling>
          <c:orientation val="minMax"/>
          <c:max val="1"/>
        </c:scaling>
        <c:axPos val="l"/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3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8ECD0-710F-4F0C-A540-FFA9EC9571B2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180E9-0313-4E19-84D5-F3D86A3F7A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3906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10398B-73D7-4890-BE64-FDA1097F50D1}" type="datetimeFigureOut">
              <a:rPr lang="en-GB" smtClean="0"/>
              <a:pPr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F3DDF2-E3EB-4D43-BD9E-5979016275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80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3DDF2-E3EB-4D43-BD9E-59790162753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869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did we integrate </a:t>
            </a:r>
            <a:r>
              <a:rPr lang="en-US" dirty="0" err="1"/>
              <a:t>htn</a:t>
            </a:r>
            <a:r>
              <a:rPr lang="en-US" dirty="0"/>
              <a:t> screening and treatment, how was it done, how much did it cost on top of routine testing?</a:t>
            </a:r>
          </a:p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/articles/PMC5089839/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3DDF2-E3EB-4D43-BD9E-597901627532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were the characteristics of those who had hypertension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3DDF2-E3EB-4D43-BD9E-597901627532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Say verbally that similar results with diabetes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C8CA2-14D0-1942-B769-B776E2BEC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399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</a:t>
            </a:r>
            <a:r>
              <a:rPr lang="en-US" dirty="0" err="1"/>
              <a:t>Starley</a:t>
            </a:r>
            <a:r>
              <a:rPr lang="en-US" dirty="0"/>
              <a:t>/Vivek paper: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Overall Costs of Hypertension Care Delivery.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HIV-positive individuals, provision of HTN care added an average of $6.29 per person per year to the baseline costs of streamlined HIV care (Table 3). We previously reported costs of HIV streamlined care delivery as an average $291 per person per year;</a:t>
            </a:r>
            <a:r>
              <a:rPr lang="en-US" sz="12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[33]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thus, an $6.29 increase represented a 2.1% marginal increase in total costs of care for adding HTN services. For HIV-negative individuals, the cost of adding HTN care into the chronic general medical care offered at clinics was $11.39 per person per year, representing a 3.8% marginal increase in cost (Table 3).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3DDF2-E3EB-4D43-BD9E-59790162753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1700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6336" y="1556825"/>
            <a:ext cx="6459327" cy="374435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5661103" y="2268311"/>
            <a:ext cx="3396343" cy="214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78694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E40C3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>
            <a:lvl1pPr>
              <a:defRPr>
                <a:solidFill>
                  <a:srgbClr val="E3000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96" y="6076135"/>
            <a:ext cx="1316376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9996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lang="en-GB" dirty="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rgbClr val="292929"/>
                </a:solidFill>
                <a:latin typeface="+mn-lt"/>
              </a:defRPr>
            </a:lvl1pPr>
            <a:lvl2pPr>
              <a:defRPr sz="2000">
                <a:solidFill>
                  <a:srgbClr val="292929"/>
                </a:solidFill>
                <a:latin typeface="+mn-lt"/>
              </a:defRPr>
            </a:lvl2pPr>
            <a:lvl3pPr>
              <a:defRPr sz="2000">
                <a:solidFill>
                  <a:srgbClr val="292929"/>
                </a:solidFill>
                <a:latin typeface="+mn-lt"/>
              </a:defRPr>
            </a:lvl3pPr>
            <a:lvl4pPr>
              <a:defRPr sz="2000">
                <a:solidFill>
                  <a:srgbClr val="292929"/>
                </a:solidFill>
                <a:latin typeface="+mn-lt"/>
              </a:defRPr>
            </a:lvl4pPr>
            <a:lvl5pPr>
              <a:defRPr sz="2000">
                <a:solidFill>
                  <a:srgbClr val="292929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238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E40C3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095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40C3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292929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1800">
                <a:solidFill>
                  <a:srgbClr val="292929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352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88640"/>
            <a:ext cx="10972800" cy="1143000"/>
          </a:xfrm>
        </p:spPr>
        <p:txBody>
          <a:bodyPr/>
          <a:lstStyle>
            <a:lvl1pPr>
              <a:defRPr>
                <a:solidFill>
                  <a:srgbClr val="E40C3A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467918"/>
          </a:xfr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467918"/>
          </a:xfrm>
        </p:spPr>
        <p:txBody>
          <a:bodyPr/>
          <a:lstStyle>
            <a:lvl1pPr>
              <a:defRPr sz="2400">
                <a:solidFill>
                  <a:srgbClr val="292929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753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441" y="188640"/>
            <a:ext cx="1061596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93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388198"/>
          </a:xfrm>
        </p:spPr>
        <p:txBody>
          <a:bodyPr/>
          <a:lstStyle>
            <a:lvl1pPr>
              <a:defRPr sz="2800">
                <a:latin typeface="+mj-lt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226148"/>
          </a:xfrm>
        </p:spPr>
        <p:txBody>
          <a:bodyPr/>
          <a:lstStyle>
            <a:lvl1pPr marL="0" indent="0">
              <a:buNone/>
              <a:defRPr sz="1400" b="1">
                <a:latin typeface="Century Gothic" panose="020B0502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08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352329"/>
            <a:ext cx="7315200" cy="566738"/>
          </a:xfrm>
        </p:spPr>
        <p:txBody>
          <a:bodyPr anchor="b"/>
          <a:lstStyle>
            <a:lvl1pPr algn="l">
              <a:defRPr sz="2000" b="1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37395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9067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77777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587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E40C3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724" y="6076135"/>
            <a:ext cx="1221119" cy="63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1997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rgbClr val="E40C3A"/>
          </a:solidFill>
          <a:latin typeface="Montserrat" panose="00000500000000000000" pitchFamily="2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b="0" kern="1200">
          <a:solidFill>
            <a:srgbClr val="E40C3A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hyperlink" Target="http://www.searchendaid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05302" y="1732198"/>
            <a:ext cx="643109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Service integration to improve outcomes: Opportunities and challenges 	</a:t>
            </a:r>
          </a:p>
          <a:p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JAMES AYIEKO </a:t>
            </a:r>
            <a:r>
              <a:rPr lang="en-US" sz="1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MBChB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, MPH, PhD</a:t>
            </a:r>
          </a:p>
          <a:p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Kenya Medical Research Institute, Kenya </a:t>
            </a:r>
            <a:endParaRPr lang="en-GB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56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66800"/>
          </a:xfrm>
          <a:solidFill>
            <a:schemeClr val="accent2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a typeface="ＭＳ Ｐゴシック" pitchFamily="34" charset="-128"/>
              </a:rPr>
              <a:t/>
            </a:r>
            <a:br>
              <a:rPr lang="en-US" dirty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dirty="0">
                <a:solidFill>
                  <a:schemeClr val="bg1"/>
                </a:solidFill>
                <a:ea typeface="ＭＳ Ｐゴシック" pitchFamily="34" charset="-128"/>
              </a:rPr>
              <a:t>Acknowledgement and Thank you!</a:t>
            </a: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02684" y="1730376"/>
            <a:ext cx="11578167" cy="830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/>
              <a:t>Diane </a:t>
            </a:r>
            <a:r>
              <a:rPr lang="en-US" sz="1600" dirty="0" err="1"/>
              <a:t>Havlir</a:t>
            </a:r>
            <a:r>
              <a:rPr lang="en-US" sz="1600" dirty="0"/>
              <a:t>, MD, UCSF, Principal Investigator </a:t>
            </a:r>
          </a:p>
          <a:p>
            <a:pPr algn="ctr"/>
            <a:r>
              <a:rPr lang="en-US" sz="1600" dirty="0"/>
              <a:t>Moses </a:t>
            </a:r>
            <a:r>
              <a:rPr lang="en-US" sz="1600" dirty="0" err="1"/>
              <a:t>Kamya</a:t>
            </a:r>
            <a:r>
              <a:rPr lang="en-US" sz="1600" dirty="0"/>
              <a:t>, MD, PhD, </a:t>
            </a:r>
            <a:r>
              <a:rPr lang="en-US" sz="1600" dirty="0" err="1"/>
              <a:t>Makerere</a:t>
            </a:r>
            <a:r>
              <a:rPr lang="en-US" sz="1600" dirty="0"/>
              <a:t> University, Co-Principal Investigator</a:t>
            </a:r>
          </a:p>
          <a:p>
            <a:pPr algn="ctr"/>
            <a:r>
              <a:rPr lang="en-US" sz="1600" dirty="0"/>
              <a:t>Maya Petersen, MD, PhD, UC Berkeley, Co-Principal Investigator 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505200" y="2614614"/>
            <a:ext cx="3254802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>
                <a:solidFill>
                  <a:schemeClr val="bg1"/>
                </a:solidFill>
                <a:hlinkClick r:id="rId2"/>
              </a:rPr>
              <a:t>http://www.searchendaids.com/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6388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1534" y="5238750"/>
            <a:ext cx="259503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1" y="5268914"/>
            <a:ext cx="2281767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485" y="5237164"/>
            <a:ext cx="2440516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2"/>
          <p:cNvSpPr txBox="1">
            <a:spLocks noChangeArrowheads="1"/>
          </p:cNvSpPr>
          <p:nvPr/>
        </p:nvSpPr>
        <p:spPr bwMode="auto">
          <a:xfrm>
            <a:off x="3604685" y="3305176"/>
            <a:ext cx="462491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Vice-Chair: Edwin Charlebois</a:t>
            </a:r>
          </a:p>
          <a:p>
            <a:r>
              <a:rPr lang="en-US" sz="1400"/>
              <a:t>Statistician : Laura Balzer</a:t>
            </a:r>
          </a:p>
          <a:p>
            <a:r>
              <a:rPr lang="en-US" sz="1400"/>
              <a:t>Virologist: Teri Liegler</a:t>
            </a:r>
          </a:p>
          <a:p>
            <a:r>
              <a:rPr lang="en-US" sz="1400"/>
              <a:t>MU-UCSF-IDRC Dalsone Kwarisiima</a:t>
            </a:r>
          </a:p>
          <a:p>
            <a:r>
              <a:rPr lang="en-US" sz="1400"/>
              <a:t>KEMRI:Elizabeth Bukusi, James Ayieko, Norton Sang</a:t>
            </a:r>
          </a:p>
          <a:p>
            <a:r>
              <a:rPr lang="en-US" sz="1400"/>
              <a:t>KEMRI:/UCSF: Craig Cohen</a:t>
            </a:r>
          </a:p>
          <a:p>
            <a:r>
              <a:rPr lang="en-US" sz="1400"/>
              <a:t>UCSF: Tamara Clark, Gabe Chamie, Vivek Jain, Carol Camlin, Starley Shade, Ted Ruel  </a:t>
            </a:r>
          </a:p>
        </p:txBody>
      </p:sp>
      <p:pic>
        <p:nvPicPr>
          <p:cNvPr id="16392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400" y="3224213"/>
            <a:ext cx="3098800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 descr="http://upload.wikimedia.org/wikipedia/commons/thumb/9/99/US-PEPFAR-Logo.svg/128px-US-PEPFAR-Logo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2517" y="2819400"/>
            <a:ext cx="93768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4" descr="http://upload.wikimedia.org/wikipedia/commons/c/c8/NIH_Master_Logo_Vertical_2Col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7701" y="3743325"/>
            <a:ext cx="9271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AutoShape 6" descr="data:image/jpeg;base64,/9j/4AAQSkZJRgABAQAAAQABAAD/2wCEAAkGBxQTEhUUExQSFRUVGBUWFRcXFxUWGBgUFRYXGBccFRUYHSggGh8nHBgVITIhJSksLi4uFx8zODMsNygtLisBCgoKBQUFDgUFDisZExkrKysrKysrKysrKysrKysrKysrKysrKysrKysrKysrKysrKysrKysrKysrKysrKysrK//AABEIAOIA3wMBIgACEQEDEQH/xAAcAAACAgMBAQAAAAAAAAAAAAAABwYIAwQFAQL/xABNEAABAwIDBAUFCgwFAwUAAAABAAIDBBEFEiEGBzFBEyJRYXEUMoGRoSM0QlJUcnOCk7MIFjNDYnSSorHB0dIkY7LCwzVTgxUlNpTw/8QAFAEBAAAAAAAAAAAAAAAAAAAAAP/EABQRAQAAAAAAAAAAAAAAAAAAAAD/2gAMAwEAAhEDEQA/AIdde3WLMjMgy3RdYsyMyDLdF1izIzIMt15dY8y2sOoZZ3iOGN8jzyaL6dpPADvOiDDdF/amXgG6s6Oq5bf5cX+6Q/wA9Kn2E4DT0w9whjYfjAXefF5u4+tAksP2SrZtWU8tu14EY/ftf0Lu0266sd5z6dni5zj+623tTiXC2p2tpcPaw1Ly0yEhjWtL3G3E5RyGmveEEJZumk51UY8InH/cEO3TycqqM+MTh/vKm+ym1UGIMe+n6TLG4MOduU3LQ7QX4WK92r2ogw+NktRnyveIxkbmOYtc7hfhZpQLmp3XVY8ySnf9Z7T7W29q4WIbH1sNy+nkIHNlpB+5cj0pv7L7Y0lfnFO9xcyxc17Sx1jzAPEX0uF30FZSdSDxHEcwe8IurFYrglPUi08McneR1h4PHWHoKgWPbqxq6klt/ly6j6sg4ekHxQLG69us2J4dLTv6OaN0bux3MdrTwcO8LUzIMt0XWLMjMgy5l5dY8yMyDLdeXWPMjMgyXRdY8yMyDHdF1izIzIMt0XWLMjMgy3RdYsyZ+7vd/nDamsb1TZ0UJHnDk6UdnY3nz7EHI2M2BlrLSykxU51Bt15B/lg8B+kfQCnFhGEQ00fRwRtY3nbi49rnHVx7yvMZxeGkhdNUPbHG3meZ5Na0aknkAkTtnvJqa8uigzU9NwsDaWQf5jh5o/RHpJQM7avedR0ZLGk1Ew0McRFmn9OTzR4C57lG9j9osRxer6zhTUkVnyNhFi7jljMp1N7a2toDwSqpaMCwAudAABxPKwVkticAFFSMisOkPXlPbI7iL9g0aPBB1cSrmQRPmlcGxxtL3nsaBf8A/BVnx7GpMQqn1MugPVjZyZECcrfHmT2kqcb79pzJI3D4j1WZZKgjm/iyM+A6xHaW9iXsQsLIHFuRFqept/3W/wChY9/XvSm/WR9zKsm5A+4VP0rP9Cxb+/elN+sj7mVAtcBxR9JOyeLzmcRycw+c09xH8jyVjMIxKOohZNEbskAcO0doPeDcHwVYw5MHdDtJ0U5pJD7nObx34NmtwHYHAesDtQdLbfGcQwqqD4pOlpJruZHMC8MeNXsEl8w43GvDS3VXY2Y3pUtQQycGllOnXN4nH9GWwtrycB6VI9r8BbW0skBsHEZo3H4MrdWnw5HuJVb5IyCWvbZzSWuB4hzTYg+BBQWexTDIamMxzMbIw62PLva4ag94Sg203fSUodLBmlgGpH5yMfpAec39IcOY5ri7Ibc1FAQzWan0vE46sHPonHzdPg+b4cU89n8dgrIhLTvzN4OHBzHWuWvbyKCt2ZF00d4m77R1TRt11dLC0ceZdEBz7W8+XYVSHIMt0XWLMjMgy3RdYsyMyDLdF1izIzIMeZGZY8y8zIMuZGZY8y7uxWzzq+qbCLiMdeZw+DGDrY9p4DxvyQS3dZsZ07hV1DbwsPuTCNJHtPnEfFafWe4auUn28O/notcmKnh+DHDCzwayNg/gAFXDbLbCbEKwTMe+OKE2pg0lrmgfDNvhu/hYIH7tVsvT4hEI6hpOUkxvabOY482nh2aHQpN7Sbuqqju5jenhHw4x1gP04+I8RceC6+y296SO0dewyt4dNGAJAP8AMj4O8W2PcU2MFxunq2dJTSslbzynVp7HN4tPcUCa3SYGKis6VwvHTWeewym/Rj0EF31QnBtTjjKKllqX6iNt2j4zzoxvpcQF0Yadrcxa1rS45nZQBmdYC7rcTYAX7lAd72zlbWxQspgx0TC58jM2V73gWZYHQgDNpfie5AjopXyPfLIc0kjnPee1zjcrPmWxiGD1FPpNDNFbm9jgNONnWsfQVpZ0Dm3Gn/D1P0rP9C+N/vvOm/WR9zKvdxR/w9T9Kz7tfO/73nTfrI+5lQKEFfTZCCCCQQQQRxDgbgjwKwZlvYdhc85Ahhlk+Yxzh2auAsEFidjcdFbSRz/CIyyDslbo716EdzglTvkwToKttS0WjqR1uwTMHW1/SbY+Icpdun2crKPpvKGtZHKGuDMwc8SN0vZtwLt0OvIKeVNJHJl6RjH5XBzczQ7K4cCL8DqdUCE2X2Eqqyzg3ooj+ckBFx+gzi72DvTi2S2Rp6BrhEC6R9ukkd5zrcBYaAA30710sYxeClj6SolZEwc3m1+5o4uPcEotq98r33jw+MsHDp5B1j9HHwHi71IHUHi5FxcWJHMX4XHoKUO9bYzoy6sp22YTedgHmuJ/KNHYTx7DrzNoJsjtPUUdX5U58kpkIFQHOJMrO8n4Q+CeXDgrIUtRFUwh7C2SKVlxzDmOFiCPWCPFBV3MjMu/t7s2aCqMYv0T+vCT8S+rSeZadPDKeajeZBlzIzLHmXl0GXMjMseZGZBjzIuvi6LoPvMrBbrNnfJKNrnC01RaSS/ENI9zZ6Gm9u1zkmdhMG8sroYXC7L9JL9HH1nA9xNm/WVkMRrWQRSTSGzI2ue49jWi5QKbfttORkw+I6vAkqCPiX9zZ6SC4+De1KmJtgva3EH1U8tTJ58zy891/NaO4Cw9C8ug+7rr7F0MklfTshe+N7pG3cxxaejb1n6jllDtFxbpm7isNz1M9QeEUYY350pN/U1h/a70DolkDQXOIDWgkk8AALkn0KI4BvLw6qsGziJ50DJ/ciezKScp9B5rDvixjyfDJQ02fOWwN11s/wA+31A5V3jhGWxCC3mjhyLT6QR/Ark1+ytFNcyUsDieJyBrv2m2KrThmLVNN73qJou5rzl0/QPVPPkpRQ72MTjsHOgmAFvdI7E95dGWoHrguBU9I1zaeIRh5DnAFxuQLA6k8kY3gdPVsaypjbK1rs7QSRZ1iL6EcifWo9ux2vlxGCV80ccb4pAz3PNlILQ69nEkcbceSN6G1suG00UsLInukmEZEgcQAWPdcZSDfqhB2aDZWiht0dLA0jUHIHEH5zrldfRo5NaPAAfyVeMQ3sYpKCGuhhBt+TjuR4GQuUVxTE6qqN6moml7nvJb26M80epBYLH95uHUtwZxM8fAgtKb9hcDlHpKlGHVrJoo5ozdkjWvb4OFxfvVS46cDkn7uUxTpaAxE9ankLB9G/rs9RLx9UIFLvJopW4pUNnkfJZ2aMvN7RPGZoaOAAuRYdi4bGgcE0t/eF2kpqoDzg6B5723fHf1yJWXQfd0z9yu02SQ0Mh6sl3wXPCQC72DucBmt2g9qVt1kpap8b2SMOV8bmvYexzTce0ILE7ydnfLKJ4aLyxXli7S5o6zfrNuPG3Yq6hytLgOKNqaeKoZoJWNdbsJ84eg3HoVfd5GDeSYhMxosyS00fzZCSQPB4ePQEEczIzL4ui6D7zIzL4ui6D4ui6EIG7uEw33zUntZAzusOkk9d4vUuvv1xUxYcImmzqmRsfPzGdd/wDBo9K6u6Sj6PC4O2QySn67zl/dDUvN/wDWZqymh5Rwufx+FK+2o8Ix60C3jFgvq6AhAXT+3L4f0eHB/OeSSQ68gejb4aMSAcdFabZWj6Gipo+OSGIX4XOUE6eJQKf8IHEc09LTA6MY+Zwv8J5DGXHKwa/9pLIKTb16wy4vU8CIujibbsbGCb9+ZzlGUBdCEIHTuD971X0zPuwvfwgfeVP+sj7mVfO4P3vVfTM+7C9/CB95U36yPuZUCWCLrxq9QF0xdx2IZK6SLlNEf2ojmHsL0ul39gavosSpH6/lmMNv833PXu69/Qgc++DDumwucgaw5Jhpc+5uGa3Z1S7Xsuq8NdorYYxRiaCaFwuJY5IyL2uHsLePLiqmQAgWdxGh8RofagyXRdCEDt3E4pnpZqcnWGQOb9HKL2t89rzf9ILBv5wy8NPUgase6J3zZBmbfwcy311GdyNbkxB0d9JoXi3a5hD2+Ggf600N6FGJcLqh8RglH/icHn2AoK33RdCEBdF0IQCCheO4FBaPY6DJQUjeynh+7af5pM72sJqZcVkfHTVL2dHC1rmQyvabN1s5rSOJTvwH3rT/AEMP3bVvhBVf8X6v5JV/YS/2oGz1X8kq/sJf7VanXvXhKCrcezFaSB5HV6kD8hKOJ5ktsFaS3Llw9CAhBWjanA6uTEKt4pKsh88paRBKQRmNiHBtiLDitD8W6z5HWfYTf2q06LIKsfi3WfI6z7Cb+1H4t1nyOs+wm/tVp7IsgWu5DD5YYKkTRSxEytIEjHxkjowLgOAuF7v0oJZqOAQxSyltQHERsdIQ3opRchoJtcjXvTIQEFV2bOVlvedZ/wDXm/tX1+LdZ8jrPsJv7VadFkFWPxbrPkdZ9hN/as9DgFayWNwpKwFr2OB6CXQtcDfze5WfuhB7zVXcU2aq2VM7RS1TmiaXK4QSlrm53WIcG2II7CrQr1BVb8X6v5JV/YS/2o/F+r+SVf2Ev9qtSCjXvQV53dYTVxYlSvNPUsbnLXudDIGhrmOBu4tsOKe2P04kpaiM8HwzMP1o3D+a6CwVn5N/zHf6SgqSw3APaF9L4g81vgP4L7QCEIQCChCC0Gxc+fD6R3bTw+yNoP8ABJPfDPKzFZWtmma0xwuAa97Rq2xsAe5NLdBW9JhcI5xOkiPdleXN/dc1QTf5RZaqmm1tJE+M6aZon5hr2kSfuoFt5XP8oqPtZP6r4fNKeM0x8ZHn+a9Qg+6WqmY4Fs04sQdJHjgfFW3vzVRHDRWn2Wq+loqaS1s8MRt9QIK47Y1EzcQrGCecBs8oAEkgABdcWAPeuT5XP8oqPtZP6qU72qTo8XqDylbFKPAsDD7WH1qKIPryuf5RUfayf1R5XP8AKKj7WT+q+UIHVuFme6mqc73vImbYvc5xA6MaXJWTf3UPZRU5Y97CakAlji026KU2uD3BYdwfveq+mZ92F9fhA+8qf9ZH3MqBLirn+UVH2sn9UeVz/KKj7WT+q+Gr1B8uklJuZpie+R/9VvYK6d08LGzTDPLE0DpJLEue0ai601I93NF02J0rbEhsgkNuQiBeD+01qCzHNVRxnE5n1VQ4TzgGaYgdI8WHSOsLA2CtFi1YIYJZXGwijkkJ42DGl38lUqmcSMx1LiST3nU+1BmZPKOE048JHj+a+vK5/lFR9rJ/VfKEEq3YPnfilKDNM4BznODpHkFrY3k3BKf+0VT0VJUyH4EEz/2Y3H+STO4+hz175CNIYXHwdIQ0ezOmXvVreiwup7ZGtiH/AJHBp/dLkFcGCwAXqEIBCEIBCEIGzuExOzqmmJHWDJ2DvHucns6L1FSLfZhPTYcZALupntl+oepJ7HX+qk9sbjfkdbDOTZjXZZfon9V/qBzeLQrNVVOyWNzHAOZI0tcORa4WPsKCpQK9W5jWFOpKiWmfe8Ty0H4zeLHelpafStNAJ/7mMREuGtZzgkkjPHgT0jfY9IBMzcVimSqmpydJmB7fnxHW2vNrj+z3INnf/h9n0lQOBEkDvEWezT7T1BKpWL3sYSajDJwAS6ICdtr3vEbuAA7W5gq5MN7d6D6Qu9hOxldU6xU0uU/CeOjb26F9r+IUrodzVW78rNTxcNBnkNvUAEHf3B+96r6Zn3YX1+ED7yp/1kfcyqUbBbIf+mxys6XpeleHk5MlrNy2Gpuvdv8AZEYlBHF0pi6OQSh2TPchjm2IuPjexBWtq9THrtzdW38lNTy68CXxm3pBF/SoriuxtfT6y0swHxmASt9JjJt6UHCTM3E4dmqppyNIowxp/TlOtj81p/aSzurAbmsJ6HDmvIs6oe6U/M82P2Nv9YoMu+LEuhwqcXs6bLA3WxPSHrW7eqHadl1XeEaJqfhA4rmkpaQHzQ6d47zdkd/VIlaAg9QhbOG0L55Y4Yxd8rgxvieZ7gLk9wKB1bjsKMdHJO4a1EnV+ji6o9bjIfCy5u/rFLMpqYHVznTP+a0ZGX8S5/7CZ2EYe2ngigZ5sTGsHflHE+PH0quO3+Nisr5pWm7ARFEf8uO4BHcTmd9ZBHkIQgEIQgEIQgE/t0G0nlNH0LzeamysN+LovzTvUC097O9IFdjZLaB9DVMnZcgdWRg+HE7zm+PAjvAQM7fdssZI210TetEMk4HOG/Vf9Uk37ndyTIVsKOqiqIWyMLZIpW3HMOY4agj1gjxSD213fT0tUGU0Us0MxPQZQXFp4mN55W5OPEa30KCFqQ7Bw1PlsElNFJIY5GF+UEtDHHK/O7gOqXcSmHspugY20lc7OePQsJDB8941d4Cw8UzqWmjgjyxtZFG0cGgNaAPZ6UGeRgIIIBBBBB4EHQgrhbPbG0VGB5PAwOHw3Xe/9t1yPRZbeD7Q01U6RtPNHKYS0SZDcAuBI14EaHUXGh7FDN9dZWwU0UtJO+KMPLJ8gaD1x7m7PbMBcEGx+EEE+ra+KEZpZY4x2ve1g0+cVF67edhcRsatjzx9zbJL7WNIHrVb5o3SOzSPfI48XPcXO9bjdetgCC0Wye1dPiDJH03SFsbsji9uTUi+gvwsvrazamDD4mS1HSZXvEYyNzHMWudqLjSzSoPuBFqaq+mZ92F9fhBe8qf9ZH3MqCQUO9DC5TYVTWHj7oySMftObb2qT0GJQzDNDLFKO2N7X8eHmlVL6MIijyODmFzHDg5pLXDwI1QWhx/ZCjrAengYXEW6RoySDwe3XkONwuxS07Y2NjYLNY1rWjsa0WA9QS03I1lbMyZ9RPJLAzLHEJLOOcauIeRmIDco4nzip9jeP01IIzUzMiEjsjC64Bda+p5C3M6cEFe95kNScSqJaiKSNrn5YS4dV0TOqzK8aG4F7cdSo2rZTRRTx2cI5YnjgQ17HA+w+KWe1m6Fj7yULujdqeheSYz8x/FngbjwQJlN3cjsuetXSDjmjgBHLg9/+0fWUR2W2AqairME0ckLIiDO5zbWbyDDwcXciLi2qsATFTQ/BihhZ4NZGwfyAQRbettJ5JROax1pqi8cduIaR7o8eDTYHtc1V4AXf212kdX1T5jcMHUhYfgxAm1x8Yklx8bcguCgEIQgEIQgEIQgEIQgn+63bnyJ/k9Q7/DSG4ceEMh+F3MPPsOvan0D2cD/AAVRkyN2u8Y02Wmq3E0+gjk1Jh7ndsftb4cAZm3e2UeGwiR8ckjnktja0ENLh8eS1m8fE62CQG0+2FbiLj00hbFyhju2MDvHF573X9Cs1WUkNTCWSNZLDI3UGzmuadQQR6wQkptrusmp80tGHTwaks4yxjuA/KDvHW7jxQcPdXjQoq+Mk2im9xl7AHHqO9DreglWExvC2VNPLTyebK0sPdfgR3g2PoVUnDiPQVYzdhtN5bRtzm80No5e02HUf9Ye0OQV6r6GSCWSCUWkicWPHeOY7iLEdxCwpub8NmPMr428LR1AHZwjf6PNJ729iUaB0bg/e9V9Mz7sL6/CB95U/wCsj7mVfO4P3vVfTM+7C+vwgfeVN+sj7mVAlGrLTU7pHtjYC573BrWjm5xsB61iampuT2YzyOrZG9WMlkF+cliHv+qDYd5PYgaWy+Cto6WKnbrkb1j8aQ6vd6XE+xIrfJjwq8Q6JhvFSgxi2oMp1lPoIDfqlOTeJtOMPopJQR0rvc4B2yuGht2NF3HwVZadp4kkuJuSdSSeJJ5klB3tmdq6ugd/h5Ope7oX3dE76vwT3tIT42C22ZiUbiIpIpI7CRpBcy5+JIBY+Bse7mlhsVuwmqi2SqDoINDY6SyDuafMHedewc07MMw6GlhEcLGxRMBNhoB2uc48TzJKDdJSM3r7c+UuNLTuvTsPujx+dkB0APxGn1nXgBfY3k7yenDqaid7kbtlmGhkHNsZ5M7XfC5acVggEIQgEIQgEIQgEIQgEIQgEIQgluxO3tRh5yflacnWJx83tMTvgnu4Hu4p6bNbUU1czNTyAkefGerIz5zOPpFweRVXllpah8bw+N7mPbq1zSWuHgRqgsftRsJR113SR5JT+ejs1/1tLP8ArAqH4FsNXYXVtmpnMqYXdSZl+jkMRI1DXdUubcuHW5Ec1x9m9788dmVcYnb/ANxlmS2/SHmP/d9KZWB7dUFVYR1DGvP5uT3J9+wB3nfVJQd6spWSxvjkaHMkaWvaeBa4WIKrLtjs4/D6p0DrlnnQvPw4idNfjDge/wAQrQLmY7s/TVjAypibIG3y3uC0kWJa5pBB8EEA3B+96r6Zn3YXv4QPvKm/WR9zKp1s5s1TULHspmOY17g513vfdwFhq8kjRe7R7OU9dG2OpYXsY7O0B72WcAW3uwg8HFBW/ZXAZK2oZBHpm1e61wyMec4+HZzJCs5hmHx08UcMQyxxtDWjjoO08zzJ71p4Bs3S0bSKaFseawcblznAcMz3Ek8TzXWQKva/YiuxWszyuZTUsN2QtJEkjhfrSZGGwLrDieAGilOy276jorOazpZR+dls5w+YLWb6BfvW1jm21DS3EtQzOPzbPdH+lrL5fTZLXaTfDNJdlHGIW8Okks+T6rPNby45kDV2i2jp6JmeokDb+a3i957GMGp8eA5kJG7cbwZ6+8bbw03/AGwes/vmcOPzRp48VE62rkleZJXvke7i95LnH0nl3LCgEIQgEIQgEIQgEIQgEIQgEIQgEIQgEIQgF4QvUIOlhmP1VP8AkKieMfFa92X9g9X2KRUm9PEmCxljk+kiZ/FmVQtCBixb5K4edFRu8GSt/wCQr2XfJXEdWKjHiyV3/IEuUIJrVb1MSeLCWKP6OJv/ACZlHsS2jq6j8tUzyD4peQ39htm+xctCDxotwXqEIBCEIBCEIBCEIBCEIBCEIBCFJ9hMGoql8wrqoUzWNjMZMsUWcuL8w91BvazeHxkEYQnRNuqwxkInfWythIaRK6WnEZa+2UiQsy2NxY31uFGsN2KoZ8UNJBVPlp/JjN0sckLz0oeGluZrS2wBBta+oQLxCkG0ezMkNVUxQRVEsUD8vSdG5+mVrjmcxuXmuDEwuIa0FznaNDQXEnuA1PoQfKFuVuFTwgGWCeIHgZI3sFz3uAC0ygEKf7UbDQQ4XDX0755DIICWOLCLTC1m5Wg3zloXU2u3WRUlA+oZLM6WJrHPa4syWuBJYBoOgJI15IFYhT/ajYWCkwuGrMk3TyiAZCWZM8jc7wBlzaNDufJQ2PB6hzOkbT1Do+OcRSFtu3MG2t3oNJCy01M+Q2jjkkNr2jY55t22aCbcNe9bUOEy3YXwzsjdI2MvMb2tDi8NIzEWDgdLdqDQQptvQ2Ohw11OIXyvEwmLukLDbozFa2Vo+Ob37AubspsrJUVdPFPFUxQzl46To3M82KR4yve3LqWj0XQRtCke8DZ+OhrHU8TnuaGMdd+Uuu69/NAHLsW3u12VixGokilfIwMjzgxloN87W65mnTUoIihN6HdxhT6h9IytqPKGA5o7x3FgCeMVjoQdDzS62swB1FVyUxd0haW5HAaua8At6uuutrdqDjIXQlwGqa3M6lqmtGpcYZQAO0kt0WtS0Ust+iilkta/Rxvfa/DNlBtwPHsQYELaOHTCITGGYRG1pOjf0Zvws+1vaplhGxEMuDS4g6SYSsbUODAWZLwvc1twW31yi+qCBoWyMOmydJ0M/R2zdJ0UmTL258uW3fdayAQhCAQhCB37Xf8AxiL6Gh/1wqIbjf8AqZ/V5f8AXCuFXba1UtGKJ5i6BrY2gBlnWiLSzrX7WjktDZzH5qKbpoCwPyOZ1m5hlcWk6XHNoQPjZzaaabFa6kcIxDAGmOzbOzdXMXOvrcuJ4cguLuqw6FtZisga3pI6qWJnPJFneRlHIE3H/jA5JY4ftvVw1U1WwxdNOLSEsu3S3mtvp5oWrhu1VVBUyVUMgZLK5zpBlBY/O4uIcw8rk25jkUDdwPaelkhqI6msnr43ktf/AO31TRHcHOw5IiByIB1FkiLW0BuBwPaORUxxXebiE8TonPija8EOMMZY4g8RmLnEX7RYqHIH5upLKvCY4ZOt0E2UjvilbPGD6CwLfpMabW1+I4fJrE2FjAO3M1zZ/UZGD0JK7L7Z1VA17ad0YbI4OcHszdYC1xqLaW9QWthW0tRT1TquNzemeZC4uGYHpXZn3bfhex7rBA5NvTFLiWE0UgaYs8sz2ngSyMiEEdhcHi3PhzWbE8frWY5BSsafJXMBcOjuCC15c/pLXblIaLXt3ahJPaDaOesnbUTOHSta1rSwFmUMcXNLbHQgkm6kUW9jE2x5OkhcbW6R0QMnjoQ2/wBVAw8Jo44to6gRANz0YkeBwEjpGZtOVwGu+tfmoXvD2rnmrnUZyNp4qqLK1rbOLmlty919es5xtbs7FE8G2sqqaofVMeHzSAte+QZ8wcWk6XHxR4AWWjX4pJNUOqH5ekc8SGwsM4IOg7NAgdm8WnZJi2DMkALC+quDwJaIXMB7euG6LqV2OVjcagpWx3pHwlz3ZCQHWkObpOAs5sbbfp94SR2k2wqq18L53MD4C4xOjbkLS4sdfidQY2Edll15N62JEMHSRDIQSREAX25Sa2tzs0N4dmiDJvq/6o/6KH+Dl09wnv2f6D/kYoJtDjktZMZ5y0yFrWnK3KLN4aX71m2Z2lnoZHSU5YHPbkOduYZbg6C45gIHlRYm3/1aSJuFua4lzXVwjAzDow67pMguCQG+cdQFFK3AKlm0B8lljkkdD5SZKlvSCJrnGIgNZluRlAba2ju66jT97WJEWzwDvEQuPC5I9i4FHtbWR1RrBMXTuGVznhpDm6dVzAAA3QaC1raWQPTZfFC+uqIH1r6mWNo6WJkAip4Tdos1xu4uOvw3fC7NOVuugaytxdjQA0VDQAOAGabQdyXb96uIl4eHwNsDdrYgGOJtq65LiRbTrLRwrb6sp5aiWIwh9S4PlvHcZm380X084oGvsPj8mI0NaKhkWVj5oWta2zehMQIaRfW2Yi61t1sUMmABtSQIT5T0xJyjo+leX5ncha+qVWz+2VVRxyxQGMNmcXvzMzHM5oabG+mgC+KLa+pionULDH5O5sjSCy7rSEl3Xv2k8kDI31OmNJTPp3jyFwAc2MWFyAYSbcWW0A0ANuNxZMqRQ7a1TaM0JMT6ctcyz2XcGkkizr6WPm9lh2KOoBCEIBCEIBCEIBCEIBCEIBCEIBCEIBCEIBCEIBCEIBCEIBCEIBCEIBCEIBCEIP/Z"/>
          <p:cNvSpPr>
            <a:spLocks noChangeAspect="1" noChangeArrowheads="1"/>
          </p:cNvSpPr>
          <p:nvPr/>
        </p:nvSpPr>
        <p:spPr bwMode="auto">
          <a:xfrm>
            <a:off x="207433" y="-2560638"/>
            <a:ext cx="70104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6" name="Picture 12" descr="http://www.thecoachdiary.com/blog/wp-content/uploads/World-Health-Organisation-Logo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16533" y="2959101"/>
            <a:ext cx="1026584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4" descr="http://www.unaids.org/en/media/unaids/styleassets/images/logos/unaid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404351" y="4000501"/>
            <a:ext cx="1454149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8" name="AutoShape 16" descr="data:image/jpeg;base64,/9j/4AAQSkZJRgABAQAAAQABAAD/2wCEAAkGBxQHERMUExMUFhUXGRYaGBIYGRcYFBgYGBoYFhQdFxUZHCggGBwlHBcVITIhJikrLjAuHx8zODMtNygtLi0BCgoKDg0OGBAQGiwkHyQsLC0vLCwsLCwsKy4sLC8sNSwsLCwsLCwsNCwsLCwsLC4sLiwsLCwvLy8sLCwsLCwsLP/AABEIAHcBpgMBEQACEQEDEQH/xAAcAAEAAgMBAQEAAAAAAAAAAAAABgcEBQgDAgH/xABLEAABAgMDBQkJDwMFAQAAAAABAAIDBBEFBhIHITFBURMiMmFxcnOBkRQXNDVUk6GxshUWIzNSYoKSo7PBwtHS40JTg0NEZKLw8f/EABsBAQEBAAMBAQAAAAAAAAAAAAABAgMFBgQH/8QANhEBAAEDAQQGCAUFAQAAAAAAAAECAxEEBSExQRJRcZGx0RM0YXKBweHwIjIzkqEUQlJT8WL/2gAMAwEAAhEDEQA/ALxQEBAQEBAQEHxFitggucQ0DSSQAOsosRMziEfnr9SElpmWOOyHWJ6WAj0qdKH3W9maq5womO3d4tTCykwp6JuctLTMZ50ANaBynfEgcZAU6XU+irY9y3T07tdNMfHySuy48eYFY0FkLYwRN0d9IhoaOonlWnW3abdM4t1TPwx3b5+TORxCAgICAgICAgICAgICAgICAgICAgICAgICAgICAgICAgICAgICAgICAg1kW8UpBcWumpdrmkhzTFhhwINCCC6oIOpTMPop0l+qImLdWOyXx755LyyV89C/cmYX+j1H+ur9s+R755LyyV89C/cnSjrP6PUf66v2z5AvPJH/AHkr56F+5IqieZ/R6j/XV+2fJsZaZZNNxMe17flNIcO0KuCqmqmcVRiWpvDeqWu+Phom/pUQm76Idm9/pHG6g41JmIfTptDe1M/gjd1zw++zere28qMxN1EuxsFvyjR8T071vYeVYmuXf6fYdqjfdnpT3R5+CFz9oRbSdijRXxDte4upyA5h1LLt7Vm3ajFumI7EiuZcmLeQ43Ew5cHPEpvn00iGDp52gcehWKcvg1+06NN+GN9XV1dvkuWxrGg2JD3OBDDG6z/U47XOOdx5VyxGHk7+ouX6ulcnM/fBmwYojta5pBa4Ahwzgg5wQdYojimJpnE8X2iCAgICAgICAgICAgICAgICAgICAgICAgICAgICAgICAgICAgICAgICAgqa7F34Fv2jaYmGF4ZGiFoxObndFi14JFdAWIjMy9Nq9Xd0+lsTanGaY5RPKOtOIFyJCDolYZ51Xe0StdGHT1bS1VXG5Ph4M+Bd+Vl+BLQG8kNgPbRMQ4KtVfq/NXVPxlmhjJYE0a0AVJzAADTXYFXDmap61X3yykmIXQpI0boMxrO3cwdA+cerUVia+p6PQbGiMV6j9vn5d6tojzEJc4kkmpcSSSdZJOclYehiIiMRwfKKm2T25Rt5wjRgRLtOYaDFcNIHzAdJ16BrpqmnLptqbS9BHo7f5/D6rnhQxBaGtADQAA0CgAGYADUFyPJzMzOZRvKNa/uPIRS00fE+DZtq+uIjjDQ49SzVOIffsvT+m1NMTwjfPw+uG0uxmkpXoIPsNVjg+fV/r3PenxbNV84gICAgICAgICAgICAgICAgICAgICAgICAgICAgICAgICAgICAgICAgIK6yd+MrW6V330VYp4y73anqum7PlSsVbdEIKbykXzNqPdLQHfAtNHuH+q4aRX5APac+ii46quT1WytnRaiL1yPxTwjq+vggay7wQSO412HXlj0NRBZQxXjXsY07T6BU7FYjLr9o62NLb3fmnh5/BfMvAbLNaxjQ1rQA1ozAAZgAFyvFVVTVM1VTmZeiIqTLRaG6RoEAHMxhe4aqvOFvWA131liuXp9gWcUV3Oucd3/YWTdnwKV6GD7DVqODz+q/Xue9Pi2SrgEBAQEH444c5QamavPJypo6Zgg7A8OPY2pQY7b6yLv9yzrxD0kINlI2vAtD4qPCedjXtJ7AaoM1AQYloWnBs3Du0WHDxVpjcG1pppXTpCDykrclp92CFMQojqE4Wva51BpNAUGwQfEaKIDS5xDWtBJccwAGcknUKINV76ZLyuX86z9UwNu04hUaEH6gICDEn7Sg2aAY0WHDBzAvcGgnXSulBh++mS8rl/OM/VMB76ZLyuX84z9UwHvpkvK5fzjP1TAyJG2pe0HYIUeFEdQnCx7XGgoCaA6M47UGegICDFn7RhWaA6NFZDBNAXuDQTpoCddAUGNK3glZt4ZDmYL3u0MbEaXHNXMAc+YFBs0BAQYtpWjCstmOM8MZUDEa0qdGhBqvfpI+Us/7foge/WR8pZ/2/RB6wr2yUXRNQetwb7VEG1l5lk0Kse142tIcO0IPVAQEBBXWTvxla3Su++irFPGXe7U9V03Z8qVirbokOyn2+bHlMDDSLGqxpGlrafCOHUQOVwWapw7XZGli/f6VX5ad/wAeUKQXG9iIPeRk32hEZChir3uDWjjO3YBpJ2VRx3LlNuia6uEOhbtWIy78uyCzVnc7W954Tj/7MABqXLEYeF1Wpq1F2blXw9kdTaKvnEHPl+573QtCZfXMHlg5IYDM3W0nrXFPF7nZtr0emtx7M9+9eN2fApXoYPsNXJHB43Vfr3PenxbJVwCAgIInfK+sO7/wbAIkcjgf0sroLyO3CM54tKuBU1s29MWySY8Vzh8itIY5GDN16eNVH3I3cmp8Vhy0UjU7DhaeRzqApkZjrkz7c/czup0M+gPTI1E9Zsazj8NCiQ9hc0tFeIkUPUgvG5MB8vIwN1c9z3NxEuJLgH75oz58zSBTiWVbxBXGWXgSvOi+pisCP5KvGA6OJ+VWUXOsq115PA5roY3sOQc8P0HkWkdJyvAZzW+pZV6oCAgrvLJ8VLc9/shWBWklJxJ9+CExz3ZzhaKmg05lUbD3rTnksb6pQPetOeSxvqlBLcmViTFnTjnxYERjdxeMTmkCpdDIHoKkqtJQEBBT+Ve1e7JtsEHewW5+e+jndjcHpVgQ+TmnSURkRnCY5rhytNR1Ko6Is+bbaEKHFZwXta4cjhXPxrKshAQRnKFZcW2JTc4LMb8bDhq1uYVrncQFYFZ+8Kf8n+0hfvVyh7w5/wAn+0hfvTI8Ji509LirpWJ9HC/0McSmRqYcSJZsTemJCiDZiY8cughBO7q5R3wXNhzm+Yc27gUe3ngZnDjAryqYVaUN4igFpBBAIIzgg5wQdYUH0gIK6yd+MrW6V330VYp4y73anqum7PlSsVbdEpHKxPGatBzNUFjGgaquG6OP/Zo6lx1Tvev2La6Gm6X+UzPdu80NWXbiC08kF38DXTjxndVkKupozRHdZGHqdtW6I5vNbc1eZixTy3z28o+f/FmrbzwgxLWnRZ0CLFOiGx7vqgn8ElyWbc3LlNEc5iHNT3F9STUmpJ2k5yuF+hRERuh0ddnwKV6GD7DVyxweA1X69z3p8WyVcAgINJfG3Pe/KviimM72GDoL3VpXiABd1IKK38/E/qfEiO5XOe4+skrSLjuhciFYjWvitbEj6S452sOyGDs+VpPFoUyqWqAg+I0Jsdpa5oc05i0gEEcYOlB9AYcwQfqCuMsvAledF9TFYEfyVeMB0cT8qsi51ka68ngc10Mb2HIOeH6DyLSOk5XgM5rfUsq9UBAQV3lk+Klue/2QrAjOS7xizmRPUrKLqWVEBAQEGPaE42z4USK/gsa5x5Givag55iPiWrGJ0xIz9G18R2YclTRaRur82ALvzDWN4DobC08bQGROvEMX0kgTjJJavdMs+ATvoLqt5j6kdjsfaFJVPFAQEBAQEGutqw4FuMwRoYdsdoe3ja7SPVtqgpG9Fgvu9MGE44m8Jj/lNOjkI0EfqFpE2yTW8YmKUea4QXwidQrv29RII5XbFJVZKgIK6yd+MrW6V330VYp4y73anqum7PlSsVbdEoDKECLSmq/Kb92ynoXFVxe32X6pb7J8ZR5R97MseznWtHhQWcKI4NrsGlx6mgnqSHDfvRZt1XKuUff8ujZGVbIw2Q2CjGNDWjiAoFzPA111V1TVVxne90ZEEHyuWn3HJbkDvozg2mvA2j3nkzNH0lmqdzt9i2enqOnypjPxndHn8FLFcb18Oj7s+BSvQwfYauWODwGq/Xue9Pi2SrgEBBVWWGcL40CFqawvI43nCOwMParAwclEgJqdMRwqITC4c5xwj0F6Si41FEBAQEBBXGWXgSvOi+pisCP5KvGA6OJ+VWRc6yNdeTwOa6GN7DkHPD9B5FpHScrwGc1vqWVeqAgIK7yyfFS3Pf7IVgQW6dsiwJlsYsLwGuGEEA74U0lWUTnvrQ/Jn/Xb+imFO+tD8mf9dv6JgSO6F6m3nEUthuh7nh0kGuLFsHzVBIkBBA8rdq9zSzIAO+iuq7mMoT2uw9hVgRXJbZfd87uhG9gtxcWN1Ws/MfoqyJnlUsru6T3UDfQDi48Dt6/8rvoqQK9uFavuTPQnE0Y/4N/I+gaepwaeSqsovVZUQam89uNu9A3ZzC8YmtwggHPXbyII/Y2UWHaseHBECI0xHUDi5tBmJz05FcCbKAgIIDlglBEloMWm+ZEw1+a9pr6WsVgQK5Ex3NaEq4a4gb9cFn5lZRfayogrrJ34ytbpXffRVinjLvdqeq6bs+VKxVt0Sm8r9lmWm2RwN7GYAT8+HvTX6ODsOxcdfF6vYd/pWZt86Z/ifrlA1l3aysjVkbo+NNOGZvwbOcaOiHqGAdZW6I5vPbd1GIpsxz3z8vmtZbeaEBBQ+Ua3fdycdhNYcL4NmwkHfuHK7NyALiqnMvZ7K0voLEZ41b5+UffWixUdnDo+7PgUr0MH2Grljg8Bqv17nvT4tkq4BAQVBldhls7DdqMFoHU+JX1hWB75Ho4ZMx2a3QwR9B1D7YSRbCgICCn8r7Q6eh1A+IZ7cVWBscjDQHTebVB9cVJFnqCuMsvAledF9TFYEfyVeMB0cT8qsi51ka68ngc10Mb2HIOeH6DyLSOk5XgM5rfUsq9UBAQV3lk+Klue/wBkKwIDdmxTb8wIIeGEhxxEYuCK6KhVEy71D/Km+aP71Mqd6h/lTfNH96ZEpuTdU3YEYGKIm6FmhpbTDi+ca8JJEnUBBRV/rV91p6KQasZ8GzkZUOPW4uPJRahGdc6+TLswnM7nL3Pdic/GG6gGimE5hn7SphW6mcqDJljmOlCWuBa4boM4IoRwNhTArYj/ANrVRft0LV92ZODFJq6mF/PbvXdpFeQhZVuUENyr+Af5If4qwK3uP4wlef8AgVZRfSyogIIJlfmBDlITNb4oNOJrXE+kt7VYFfXKgd02hKtH9wO+oC8+yrKL8WVEFdZPt5adqg6d0cerdYh/ELEcZd7tPfpNPPs+ULFW3RNRemwmXil3QX5jpY+lSx44J9YI2EqTGX06TVVaa7Fyn4x1woG17NiWNFdCjNwvb2EanNOtp2rimMPb2L1F+iK7c5ifvEr4uRZnuRIwIZFHYcb9uJ+/cDyVp1LliMQ8Xr73ptRXXyziOyNzeqvjEFfZSb5iQY6VgOrGcKPeD8U06RX5ZHYM+xYqq5O72Vs6btUXrkfhjh7fp4qg0LD1b8KEOkLttwycsDqgwvYauWODwGqnN6uf/U+LYquAQEECyt2UZqXhx2ipgkh3MfQE9Tg3tKsCtrv2s6xJiHGaK4Tvm/Kaczx2E046Kov2zZ+HacJsWE4OY4VBHpBGojQQsqyUBBUGV7w6H0DPbiqwNjkZ4U3yQfXFSRZygrjLLwJXnRfUxWBH8lXjAdHE/KrIudZGuvJ4HNdDG9hyDnh+g8i0jpOV4DOa31LKvVAQEFd5ZPipbnv9kKwIzku8Ys5kT1Kyi6llRAQEGnvbavuNJxooO+DaM57t6zsJryAoKIs6UdPxYcJvCe5rR1mlTxDStIsjvUs8qd5sfuUyp3qWeVO82P3JkRO+l1Tdl8MB5iMiA0cRho5p3wpU6i09uxWESDJDau5RIss45njdGc5tGvHKW4T9EqSq01BDcq/gH+SH+KsCt7j+MJXn/gVZRfSyog+IsQQWlziGtAJLiaAAaSSdAQUhfy8IvDM1Z8VDBbD48++dTVUgdQC1CJBkiscviRJpw3rQYbONxoXkcgoPpHYpKrSUBBXEF3uHeF4dmZNMzHVUgU68cNw+kFjhU76qPT7MiY40T9/xP8LHW3QiCv8AKRAFqTdmy1AccRznbcAw4hyFuPsCzVxiHdbLq9FZv3uqMR2z9wsBadKgdp5T4EhEiwtwjOdDe9hO8DSWOLTQ4q0zbFia3c2diXblFNfSiImInnz+CI29lLmbSaWQgJdp0lpLonnCBh6gDxqTVLtNNsWzanpVz0p7o7kJJr+qy7gRXtIyhn4sOE3hRHNYOVxA/FGLlyLdE1zyjPc6XgwxBaGjQAAOQZguZ+ezOZzL7RBAQfEeC2Ya5rgHNcCHNOggihBHIgpS+dz4l33l7AXy5O9fpLK/0xNmwO0HlzLUSjVWFeCPYLi6C+gPCYc8N3K3bxih40E4ksqub4aWNflQ35j9FwzdpUwrKiZVYIG9l4xPGWAdoJTAgl7bwG8kcRTD3OjAwNxYswLnVJoPlbFYRLsjPCm+SD64qkqs5QVxll4ErzovqYrAj+SrxgOjiflVkXOsjXXk8Dmuhjew5BzyRULSLIhZVTDaB3JoAFd22f41MK+++wfI/tv4kwPzvsHyP7b+JMCxbPme7IUOJSmNjXYa1piANK69KggeWT4qW57/AGQrAgd1ra9wJhsbBjo1ww4sPCFNND6lUTXvr/8AE+1/jUwp31/+J9r/ABpgZ9hZRvdeYhQe5sO6GmLdK0zE6MAro2pgTxQVdlftXG+DLA5mjdH8pq1g6hiPWFYGFkmsvuqafGI3sFubnvqB2Nx9oSRbygIIxlFsr3UkYlBV8L4Rv0a4x1tLuuisCnLFtE2TMQozf9NwJG1uh462kjrVR0PBiiM1rmmrXAEHUQc4KyqIZV/AP8kP8VYFV3ftAWVMwYzgXBjqlopU5iM1eVVFkd9SX/sR/s/3qYViTeVZoHwUs4na94HoaDXtCYENvBeuZt/NFfRn9pgws4qitXdZKuEe11LpRrxOBALINd9GIzU1hleE70DXsLIu2z5JlnQmQobcLGCgH67SdJKyrIQEEJyo2I6egMmIVd2ljjBHCwZi6nG0hruo7VmqHb7I1NNu5Nqv8te74/Xg3l0bebeKWZFFA7gxGfJeNPUdI4iFYnL49bpatNdmieHL2w3Sr5EOmZYzNvQidEKULxxOdEfD9RPYs/3O0or6Ozqoj+6vHdESmK06tzjeXw2b6eP945cU8XvtJ6vb92nwa1R9AgILCyRWAZqMZp43kKrYfzohFHEcTWkjldxLVMc3Q7b1cU0RYp4zvns+s+HtW8uR5cQEBAQfjmh4IIqDpB0FBEbXydyloEuYHQXH+2Rg+oQQOqiuRHo2Sl44E00j50Mj0h5TI+GZKYp0zMMcjHH8wTI2cjksgQ6GLHiv4mhsNp9o+lMiXWNYUCxGkQIYZipiOcudStKucSTpPaoNkgjV9Lqm84hARty3MuPAx1xUHym00KxI1907hm70wIxmBE3rm4NywcKmfFuh2bEyJqoMa05Xu6DFhVw7ox7MVK0xNLa0qK0roqgrvvTnyweY/lVyHenPlg8x/KmQ7058sHmP5UyPzvTnyweY/lTIsaz5buOFDh1rgY1uKlK4QBWmrQoNJfO65vOyE0RdywOJrgx1qKaMTaIIr3pz5YPMfyq5DvTnyweY/lTId6c+WDzH8qZGfYOTg2RMwo/dQfuZJwblhrmI4W6GmnYmRPlBX9t5OH2vMRYzpwAvcTTcScI0NFd1z0aAK8SuRJbo3eF24G5B+Nxc5zomHDUmgG9qaUAA0+tQbtAQfhGLSgraNkoxOcWzYa0k4W7jUtbXeiu6itBQVorkTi7tmusiWhwXxN1MMUD8ODe1OEYcR0Cg06lB4XssL3xS+47pue+a7FhxcGv9NRt2oIO/JTEGiaYeWGR+cq5Hn3qovlMP6jv1TIyZfJRn+Ems2xsOh+sXn1JkSKysn8lZxBLDFcNcU4h9QAN7QmRKWtDQABQDQNSg/UBAQCKoKutaTiZPJszMBpdJxSBEhDQyp0cWcktPGWnjxP4XorNyjaNn0NycXKeE9f3z7+tY1l2jDtaE2LCcHMdoPrBGojWFqJy6G7artVzRXGJh77g3HjoMdMOLXhrWnJVVjpTjo8noiOcby+GzfTx/vHLini99pPV7fu0+DWqPoEG4utd+JeOOIbMzRQxImpjfxcdQ18gKsRl8ms1dGmt9Orjyjrn74r+syQh2XCZChNwsYKAesk6yTUk7VyxGHiLt2q7XNdc5mWUjjEBAQEBAQEBAQEBAQEBAQEBAQEBAQEBAQEBAQEBAQEBAQEBAQEBAQEBAQEHlMy7ZpjmPaHNcCHNIqCDpBCNU1TTMVUziYVpP2TM5P4rpiUrFlHGsSAaktHHroNTxnH9VdJxjo8Hf29RZ2jRFq/8Ahucquv76u5N7t3lgXjh4oLt8OFCOZ7OUaxxjMtROXUarR3dNV0a47J5S3Kr5XON5fDZvp4/3jlxTxe+0nq9v3afBrVH0N9dS6ka8r6MGGEDv4xG9HE35TuLtorEZfDrdfb0tO/fVyjz6oXjYNiwrBgiFBbRozknO5ztbnHWf/gzLliMPHajU3NRXNdyd/h7IbFHAICAgICAgICAgICAgICAgICAgICAgICAgICAgICAgICAgICAgICAgICAgICAgIIPeG4DYsTuiRf3NHBrRtRDcergV10qDrGdZmnqdvptqzFPotRHTo/mPPx9rFs+/kWxniBakF0N2qO0VY6mklozHVnZXkCdLrctzZdF6n0mkqzH+M8Y+/b3yrO1mm0p2PuIMTdI0YsDAXFwc9xBAHFnWJ4vQ2Zi1p6PSbsUxnPLcnN1cmBiUiTpoNIl2nOekeNHI3t1LUU9bptZtuI/Dp/3T8o8+5aEtLtlGNYxrWtaKBrQA0DiAW3naqqq5mqqczL1RkQEBAQEBAQEBAQEBAQEBAQEBAQEBAQEBAQEBAQEBAQEBAQEBAQEBAQEBAQEBAQEBB4TslDn2FkVjXsOlrgCOw6+NG7dyu3V0qJmJ9jFsiw5exQRAhMh10kCrjyuOc9ZUiMOS9qbt+c3KplsVXA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207434" y="-944563"/>
            <a:ext cx="9309100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AutoShape 18" descr="data:image/jpeg;base64,/9j/4AAQSkZJRgABAQAAAQABAAD/2wCEAAkGBxQHERMUExMUFhUXGRYaGBIYGRcYFBgYGBoYFhQdFxUZHCggGBwlHBcVITIhJikrLjAuHx8zODMtNygtLi0BCgoKDg0OGBAQGiwkHyQsLC0vLCwsLCwsKy4sLC8sNSwsLCwsLCwsNCwsLCwsLC4sLiwsLCwvLy8sLCwsLCwsLP/AABEIAHcBpgMBEQACEQEDEQH/xAAcAAEAAgMBAQEAAAAAAAAAAAAABgcEBQgDAgH/xABLEAABAgMDBQkJDwMFAQAAAAABAAIDBBEFBhIHITFBURMiMmFxcnOBkRQXNDVUk6GxshUWIzNSYoKSo7PBwtHS40JTg0NEZKLw8f/EABsBAQEBAAMBAQAAAAAAAAAAAAABAgMFBgQH/8QANhEBAAEDAQQGCAUFAQAAAAAAAAECAxEEBSExQRJRcZGx0RM0YXKBweHwIjIzkqEUQlJT8WL/2gAMAwEAAhEDEQA/ALxQEBAQEBAQEHxFitggucQ0DSSQAOsosRMziEfnr9SElpmWOOyHWJ6WAj0qdKH3W9maq5womO3d4tTCykwp6JuctLTMZ50ANaBynfEgcZAU6XU+irY9y3T07tdNMfHySuy48eYFY0FkLYwRN0d9IhoaOonlWnW3abdM4t1TPwx3b5+TORxCAgICAgICAgICAgICAgICAgICAgICAgICAgICAgICAgICAgICAgICAg1kW8UpBcWumpdrmkhzTFhhwINCCC6oIOpTMPop0l+qImLdWOyXx755LyyV89C/cmYX+j1H+ur9s+R755LyyV89C/cnSjrP6PUf66v2z5AvPJH/AHkr56F+5IqieZ/R6j/XV+2fJsZaZZNNxMe17flNIcO0KuCqmqmcVRiWpvDeqWu+Phom/pUQm76Idm9/pHG6g41JmIfTptDe1M/gjd1zw++zere28qMxN1EuxsFvyjR8T071vYeVYmuXf6fYdqjfdnpT3R5+CFz9oRbSdijRXxDte4upyA5h1LLt7Vm3ajFumI7EiuZcmLeQ43Ew5cHPEpvn00iGDp52gcehWKcvg1+06NN+GN9XV1dvkuWxrGg2JD3OBDDG6z/U47XOOdx5VyxGHk7+ouX6ulcnM/fBmwYojta5pBa4Ahwzgg5wQdYojimJpnE8X2iCAgICAgICAgICAgICAgICAgICAgICAgICAgICAgICAgICAgICAgICAgqa7F34Fv2jaYmGF4ZGiFoxObndFi14JFdAWIjMy9Nq9Xd0+lsTanGaY5RPKOtOIFyJCDolYZ51Xe0StdGHT1bS1VXG5Ph4M+Bd+Vl+BLQG8kNgPbRMQ4KtVfq/NXVPxlmhjJYE0a0AVJzAADTXYFXDmap61X3yykmIXQpI0boMxrO3cwdA+cerUVia+p6PQbGiMV6j9vn5d6tojzEJc4kkmpcSSSdZJOclYehiIiMRwfKKm2T25Rt5wjRgRLtOYaDFcNIHzAdJ16BrpqmnLptqbS9BHo7f5/D6rnhQxBaGtADQAA0CgAGYADUFyPJzMzOZRvKNa/uPIRS00fE+DZtq+uIjjDQ49SzVOIffsvT+m1NMTwjfPw+uG0uxmkpXoIPsNVjg+fV/r3PenxbNV84gICAgICAgICAgICAgICAgICAgICAgICAgICAgICAgICAgICAgICAgIK6yd+MrW6V330VYp4y73anqum7PlSsVbdEIKbykXzNqPdLQHfAtNHuH+q4aRX5APac+ii46quT1WytnRaiL1yPxTwjq+vggay7wQSO412HXlj0NRBZQxXjXsY07T6BU7FYjLr9o62NLb3fmnh5/BfMvAbLNaxjQ1rQA1ozAAZgAFyvFVVTVM1VTmZeiIqTLRaG6RoEAHMxhe4aqvOFvWA131liuXp9gWcUV3Oucd3/YWTdnwKV6GD7DVqODz+q/Xue9Pi2SrgEBAQEH444c5QamavPJypo6Zgg7A8OPY2pQY7b6yLv9yzrxD0kINlI2vAtD4qPCedjXtJ7AaoM1AQYloWnBs3Du0WHDxVpjcG1pppXTpCDykrclp92CFMQojqE4Wva51BpNAUGwQfEaKIDS5xDWtBJccwAGcknUKINV76ZLyuX86z9UwNu04hUaEH6gICDEn7Sg2aAY0WHDBzAvcGgnXSulBh++mS8rl/OM/VMB76ZLyuX84z9UwHvpkvK5fzjP1TAyJG2pe0HYIUeFEdQnCx7XGgoCaA6M47UGegICDFn7RhWaA6NFZDBNAXuDQTpoCddAUGNK3glZt4ZDmYL3u0MbEaXHNXMAc+YFBs0BAQYtpWjCstmOM8MZUDEa0qdGhBqvfpI+Us/7foge/WR8pZ/2/RB6wr2yUXRNQetwb7VEG1l5lk0Kse142tIcO0IPVAQEBBXWTvxla3Su++irFPGXe7U9V03Z8qVirbokOyn2+bHlMDDSLGqxpGlrafCOHUQOVwWapw7XZGli/f6VX5ad/wAeUKQXG9iIPeRk32hEZChir3uDWjjO3YBpJ2VRx3LlNuia6uEOhbtWIy78uyCzVnc7W954Tj/7MABqXLEYeF1Wpq1F2blXw9kdTaKvnEHPl+573QtCZfXMHlg5IYDM3W0nrXFPF7nZtr0emtx7M9+9eN2fApXoYPsNXJHB43Vfr3PenxbJVwCAgIInfK+sO7/wbAIkcjgf0sroLyO3CM54tKuBU1s29MWySY8Vzh8itIY5GDN16eNVH3I3cmp8Vhy0UjU7DhaeRzqApkZjrkz7c/czup0M+gPTI1E9Zsazj8NCiQ9hc0tFeIkUPUgvG5MB8vIwN1c9z3NxEuJLgH75oz58zSBTiWVbxBXGWXgSvOi+pisCP5KvGA6OJ+VWUXOsq115PA5roY3sOQc8P0HkWkdJyvAZzW+pZV6oCAgrvLJ8VLc9/shWBWklJxJ9+CExz3ZzhaKmg05lUbD3rTnksb6pQPetOeSxvqlBLcmViTFnTjnxYERjdxeMTmkCpdDIHoKkqtJQEBBT+Ve1e7JtsEHewW5+e+jndjcHpVgQ+TmnSURkRnCY5rhytNR1Ko6Is+bbaEKHFZwXta4cjhXPxrKshAQRnKFZcW2JTc4LMb8bDhq1uYVrncQFYFZ+8Kf8n+0hfvVyh7w5/wAn+0hfvTI8Ji509LirpWJ9HC/0McSmRqYcSJZsTemJCiDZiY8cughBO7q5R3wXNhzm+Yc27gUe3ngZnDjAryqYVaUN4igFpBBAIIzgg5wQdYUH0gIK6yd+MrW6V330VYp4y73anqum7PlSsVbdEpHKxPGatBzNUFjGgaquG6OP/Zo6lx1Tvev2La6Gm6X+UzPdu80NWXbiC08kF38DXTjxndVkKupozRHdZGHqdtW6I5vNbc1eZixTy3z28o+f/FmrbzwgxLWnRZ0CLFOiGx7vqgn8ElyWbc3LlNEc5iHNT3F9STUmpJ2k5yuF+hRERuh0ddnwKV6GD7DVyxweA1X69z3p8WyVcAgINJfG3Pe/KviimM72GDoL3VpXiABd1IKK38/E/qfEiO5XOe4+skrSLjuhciFYjWvitbEj6S452sOyGDs+VpPFoUyqWqAg+I0Jsdpa5oc05i0gEEcYOlB9AYcwQfqCuMsvAledF9TFYEfyVeMB0cT8qsi51ka68ngc10Mb2HIOeH6DyLSOk5XgM5rfUsq9UBAQV3lk+Klue/2QrAjOS7xizmRPUrKLqWVEBAQEGPaE42z4USK/gsa5x5Givag55iPiWrGJ0xIz9G18R2YclTRaRur82ALvzDWN4DobC08bQGROvEMX0kgTjJJavdMs+ATvoLqt5j6kdjsfaFJVPFAQEBAQEGutqw4FuMwRoYdsdoe3ja7SPVtqgpG9Fgvu9MGE44m8Jj/lNOjkI0EfqFpE2yTW8YmKUea4QXwidQrv29RII5XbFJVZKgIK6yd+MrW6V330VYp4y73anqum7PlSsVbdEoDKECLSmq/Kb92ynoXFVxe32X6pb7J8ZR5R97MseznWtHhQWcKI4NrsGlx6mgnqSHDfvRZt1XKuUff8ujZGVbIw2Q2CjGNDWjiAoFzPA111V1TVVxne90ZEEHyuWn3HJbkDvozg2mvA2j3nkzNH0lmqdzt9i2enqOnypjPxndHn8FLFcb18Oj7s+BSvQwfYauWODwGq/Xue9Pi2SrgEBBVWWGcL40CFqawvI43nCOwMParAwclEgJqdMRwqITC4c5xwj0F6Si41FEBAQEBBXGWXgSvOi+pisCP5KvGA6OJ+VWRc6yNdeTwOa6GN7DkHPD9B5FpHScrwGc1vqWVeqAgIK7yyfFS3Pf7IVgQW6dsiwJlsYsLwGuGEEA74U0lWUTnvrQ/Jn/Xb+imFO+tD8mf9dv6JgSO6F6m3nEUthuh7nh0kGuLFsHzVBIkBBA8rdq9zSzIAO+iuq7mMoT2uw9hVgRXJbZfd87uhG9gtxcWN1Ws/MfoqyJnlUsru6T3UDfQDi48Dt6/8rvoqQK9uFavuTPQnE0Y/4N/I+gaepwaeSqsovVZUQam89uNu9A3ZzC8YmtwggHPXbyII/Y2UWHaseHBECI0xHUDi5tBmJz05FcCbKAgIIDlglBEloMWm+ZEw1+a9pr6WsVgQK5Ex3NaEq4a4gb9cFn5lZRfayogrrJ34ytbpXffRVinjLvdqeq6bs+VKxVt0Sm8r9lmWm2RwN7GYAT8+HvTX6ODsOxcdfF6vYd/pWZt86Z/ifrlA1l3aysjVkbo+NNOGZvwbOcaOiHqGAdZW6I5vPbd1GIpsxz3z8vmtZbeaEBBQ+Ua3fdycdhNYcL4NmwkHfuHK7NyALiqnMvZ7K0voLEZ41b5+UffWixUdnDo+7PgUr0MH2Grljg8Bqv17nvT4tkq4BAQVBldhls7DdqMFoHU+JX1hWB75Ho4ZMx2a3QwR9B1D7YSRbCgICCn8r7Q6eh1A+IZ7cVWBscjDQHTebVB9cVJFnqCuMsvAledF9TFYEfyVeMB0cT8qsi51ka68ngc10Mb2HIOeH6DyLSOk5XgM5rfUsq9UBAQV3lk+Klue/wBkKwIDdmxTb8wIIeGEhxxEYuCK6KhVEy71D/Km+aP71Mqd6h/lTfNH96ZEpuTdU3YEYGKIm6FmhpbTDi+ca8JJEnUBBRV/rV91p6KQasZ8GzkZUOPW4uPJRahGdc6+TLswnM7nL3Pdic/GG6gGimE5hn7SphW6mcqDJljmOlCWuBa4boM4IoRwNhTArYj/ANrVRft0LV92ZODFJq6mF/PbvXdpFeQhZVuUENyr+Af5If4qwK3uP4wlef8AgVZRfSyogIIJlfmBDlITNb4oNOJrXE+kt7VYFfXKgd02hKtH9wO+oC8+yrKL8WVEFdZPt5adqg6d0cerdYh/ELEcZd7tPfpNPPs+ULFW3RNRemwmXil3QX5jpY+lSx44J9YI2EqTGX06TVVaa7Fyn4x1woG17NiWNFdCjNwvb2EanNOtp2rimMPb2L1F+iK7c5ifvEr4uRZnuRIwIZFHYcb9uJ+/cDyVp1LliMQ8Xr73ptRXXyziOyNzeqvjEFfZSb5iQY6VgOrGcKPeD8U06RX5ZHYM+xYqq5O72Vs6btUXrkfhjh7fp4qg0LD1b8KEOkLttwycsDqgwvYauWODwGqnN6uf/U+LYquAQEECyt2UZqXhx2ipgkh3MfQE9Tg3tKsCtrv2s6xJiHGaK4Tvm/Kaczx2E046Kov2zZ+HacJsWE4OY4VBHpBGojQQsqyUBBUGV7w6H0DPbiqwNjkZ4U3yQfXFSRZygrjLLwJXnRfUxWBH8lXjAdHE/KrIudZGuvJ4HNdDG9hyDnh+g8i0jpOV4DOa31LKvVAQEFd5ZPipbnv9kKwIzku8Ys5kT1Kyi6llRAQEGnvbavuNJxooO+DaM57t6zsJryAoKIs6UdPxYcJvCe5rR1mlTxDStIsjvUs8qd5sfuUyp3qWeVO82P3JkRO+l1Tdl8MB5iMiA0cRho5p3wpU6i09uxWESDJDau5RIss45njdGc5tGvHKW4T9EqSq01BDcq/gH+SH+KsCt7j+MJXn/gVZRfSyog+IsQQWlziGtAJLiaAAaSSdAQUhfy8IvDM1Z8VDBbD48++dTVUgdQC1CJBkiscviRJpw3rQYbONxoXkcgoPpHYpKrSUBBXEF3uHeF4dmZNMzHVUgU68cNw+kFjhU76qPT7MiY40T9/xP8LHW3QiCv8AKRAFqTdmy1AccRznbcAw4hyFuPsCzVxiHdbLq9FZv3uqMR2z9wsBadKgdp5T4EhEiwtwjOdDe9hO8DSWOLTQ4q0zbFia3c2diXblFNfSiImInnz+CI29lLmbSaWQgJdp0lpLonnCBh6gDxqTVLtNNsWzanpVz0p7o7kJJr+qy7gRXtIyhn4sOE3hRHNYOVxA/FGLlyLdE1zyjPc6XgwxBaGjQAAOQZguZ+ezOZzL7RBAQfEeC2Ya5rgHNcCHNOggihBHIgpS+dz4l33l7AXy5O9fpLK/0xNmwO0HlzLUSjVWFeCPYLi6C+gPCYc8N3K3bxih40E4ksqub4aWNflQ35j9FwzdpUwrKiZVYIG9l4xPGWAdoJTAgl7bwG8kcRTD3OjAwNxYswLnVJoPlbFYRLsjPCm+SD64qkqs5QVxll4ErzovqYrAj+SrxgOjiflVkXOsjXXk8Dmuhjew5BzyRULSLIhZVTDaB3JoAFd22f41MK+++wfI/tv4kwPzvsHyP7b+JMCxbPme7IUOJSmNjXYa1piANK69KggeWT4qW57/AGQrAgd1ra9wJhsbBjo1ww4sPCFNND6lUTXvr/8AE+1/jUwp31/+J9r/ABpgZ9hZRvdeYhQe5sO6GmLdK0zE6MAro2pgTxQVdlftXG+DLA5mjdH8pq1g6hiPWFYGFkmsvuqafGI3sFubnvqB2Nx9oSRbygIIxlFsr3UkYlBV8L4Rv0a4x1tLuuisCnLFtE2TMQozf9NwJG1uh462kjrVR0PBiiM1rmmrXAEHUQc4KyqIZV/AP8kP8VYFV3ftAWVMwYzgXBjqlopU5iM1eVVFkd9SX/sR/s/3qYViTeVZoHwUs4na94HoaDXtCYENvBeuZt/NFfRn9pgws4qitXdZKuEe11LpRrxOBALINd9GIzU1hleE70DXsLIu2z5JlnQmQobcLGCgH67SdJKyrIQEEJyo2I6egMmIVd2ljjBHCwZi6nG0hruo7VmqHb7I1NNu5Nqv8te74/Xg3l0bebeKWZFFA7gxGfJeNPUdI4iFYnL49bpatNdmieHL2w3Sr5EOmZYzNvQidEKULxxOdEfD9RPYs/3O0or6Ozqoj+6vHdESmK06tzjeXw2b6eP945cU8XvtJ6vb92nwa1R9AgILCyRWAZqMZp43kKrYfzohFHEcTWkjldxLVMc3Q7b1cU0RYp4zvns+s+HtW8uR5cQEBAQfjmh4IIqDpB0FBEbXydyloEuYHQXH+2Rg+oQQOqiuRHo2Sl44E00j50Mj0h5TI+GZKYp0zMMcjHH8wTI2cjksgQ6GLHiv4mhsNp9o+lMiXWNYUCxGkQIYZipiOcudStKucSTpPaoNkgjV9Lqm84hARty3MuPAx1xUHym00KxI1907hm70wIxmBE3rm4NywcKmfFuh2bEyJqoMa05Xu6DFhVw7ox7MVK0xNLa0qK0roqgrvvTnyweY/lVyHenPlg8x/KmQ7058sHmP5UyPzvTnyweY/lTIsaz5buOFDh1rgY1uKlK4QBWmrQoNJfO65vOyE0RdywOJrgx1qKaMTaIIr3pz5YPMfyq5DvTnyweY/lTId6c+WDzH8qZGfYOTg2RMwo/dQfuZJwblhrmI4W6GmnYmRPlBX9t5OH2vMRYzpwAvcTTcScI0NFd1z0aAK8SuRJbo3eF24G5B+Nxc5zomHDUmgG9qaUAA0+tQbtAQfhGLSgraNkoxOcWzYa0k4W7jUtbXeiu6itBQVorkTi7tmusiWhwXxN1MMUD8ODe1OEYcR0Cg06lB4XssL3xS+47pue+a7FhxcGv9NRt2oIO/JTEGiaYeWGR+cq5Hn3qovlMP6jv1TIyZfJRn+Ems2xsOh+sXn1JkSKysn8lZxBLDFcNcU4h9QAN7QmRKWtDQABQDQNSg/UBAQCKoKutaTiZPJszMBpdJxSBEhDQyp0cWcktPGWnjxP4XorNyjaNn0NycXKeE9f3z7+tY1l2jDtaE2LCcHMdoPrBGojWFqJy6G7artVzRXGJh77g3HjoMdMOLXhrWnJVVjpTjo8noiOcby+GzfTx/vHLini99pPV7fu0+DWqPoEG4utd+JeOOIbMzRQxImpjfxcdQ18gKsRl8ms1dGmt9Orjyjrn74r+syQh2XCZChNwsYKAesk6yTUk7VyxGHiLt2q7XNdc5mWUjjEBAQEBAQEBAQEBAQEBAQEBAQEBAQEBAQEBAQEBAQEBAQEBAQEBAQEBAQEHlMy7ZpjmPaHNcCHNIqCDpBCNU1TTMVUziYVpP2TM5P4rpiUrFlHGsSAaktHHroNTxnH9VdJxjo8Hf29RZ2jRFq/8Ahucquv76u5N7t3lgXjh4oLt8OFCOZ7OUaxxjMtROXUarR3dNV0a47J5S3Kr5XON5fDZvp4/3jlxTxe+0nq9v3afBrVH0N9dS6ka8r6MGGEDv4xG9HE35TuLtorEZfDrdfb0tO/fVyjz6oXjYNiwrBgiFBbRozknO5ztbnHWf/gzLliMPHajU3NRXNdyd/h7IbFHAICAgICAgICAgICAgICAgICAgICAgICAgICAgICAgICAgICAgICAgICAgICAgIIPeG4DYsTuiRf3NHBrRtRDcergV10qDrGdZmnqdvptqzFPotRHTo/mPPx9rFs+/kWxniBakF0N2qO0VY6mklozHVnZXkCdLrctzZdF6n0mkqzH+M8Y+/b3yrO1mm0p2PuIMTdI0YsDAXFwc9xBAHFnWJ4vQ2Zi1p6PSbsUxnPLcnN1cmBiUiTpoNIl2nOekeNHI3t1LUU9bptZtuI/Dp/3T8o8+5aEtLtlGNYxrWtaKBrQA0DiAW3naqqq5mqqczL1RkQEBAQEBAQEBAQEBAQEBAQEBAQEBAQEBAQEBAQEBAQEBAQEBAQEBAQEBAQEBAQEBB4TslDn2FkVjXsOlrgCOw6+NG7dyu3V0qJmJ9jFsiw5exQRAhMh10kCrjyuOc9ZUiMOS9qbt+c3KplsVXA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410634" y="-792163"/>
            <a:ext cx="9309100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400" name="Picture 20" descr="http://www.logoeps.net/wp-content/uploads/2013/05/Gilead-Sciences-Log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06834" y="4537076"/>
            <a:ext cx="151341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22" descr="http://t1.gstatic.com/images?q=tbn:ANd9GcTEDFjnwzVJHVK4G369PMrzOIa4W6_ND8DvVuQyEqd8YH0XoIe75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865784" y="4433888"/>
            <a:ext cx="98848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2" name="AutoShape 24" descr="data:image/jpeg;base64,/9j/4AAQSkZJRgABAQAAAQABAAD/2wCEAAkGBhISERUTExQWFRUWGBgYFhgYFx0fGxocIRwaGBggGBwYHycgIB0kGhwaHy8gIycpLSwsGh89NTAqNSYrLSkBCQoKDgwOGg8PGjQlHyUvLDUsLDAsNS8sKi0sLC8yLDEsMC0sNSwxLCwwLCwvLC0pLC4sLDAqLCwsLiwsLCksKf/AABEIAMwAsQMBIgACEQEDEQH/xAAcAAACAgMBAQAAAAAAAAAAAAAABQQGAgMHCAH/xABGEAACAQIEBQIDBgQEAwUJAQABAgMAEQQSITEFBhNBUSJhMnGBBxQjQpGhUmJysRaCktEkM0MVVMHS8Bc0U2Nzg5Oisgj/xAAbAQEAAwEBAQEAAAAAAAAAAAAAAwQFAgEGB//EADMRAAICAQIDBQgCAAcAAAAAAAABAgMRBCESMUETUWFxgQUUkaGxwdHwIjIGFSNCU+Hx/9oADAMBAAIRAxEAPwDuNFFFAFFFYSzKoLMQoG5JsP1NAZ0UUUAUUVoxzlYnI3CMR87GgN9FVX7PuYjiMOI5DeaIAMTu6/lY+/Y+4v3FWqu5wcJOMuaOK7I2RU48mFFFFcHYUUVWueuYzhYMsZtNLdU/lH5mt7A2HuRXUIuclFc2cWTjXFzlyRZaKUcoA/cMLcknoRXJNyfQNSTuab141h4Ok8rIUUUV4ehRRRQBRRRQBRRRQBRRRQEXikjrBKyfGI3KaX9QUldO+tVvHcRGM4c+VruqqZFG9huQPBALDTt5FW6qZx/lbI6yxOqLmN81xkuD8DpqoJsLWO/bQUA34HzPHKqq7BZTpY7OfKHY33sNRTyuRY7hskRZf5c3TaxilT/5bftpe1xddRVq5O5uiZOlJJ3XpM9wCG2TMdM4bS172K7mvG0uYSbLnWE0eZSCL3BFqzor0HHOSpJYcdEn/UzFJE72tZ7jwCA1/b3rsdVnmhejPh8UNMr9OT3VvPm2th5NWUGpLtT29jysNY9fH7ehW0ul92r4U8ptvy8D7RWnF4xIkLyMERdSxNgP/XiscBxCOZBJE4dT3HnuD4I8GuMdSxlZwSK47z9jWOPmDnVOmsa9yuVWFh3vIW1Hi3auxVWeCRifGYjEEAhCIoyRtbVrH56+1zXdOo7CxNLOfl4/veV9Vpfea3BvHL/wb8AwhiwsEbbpEin5hQDU+iiuG8lhLCwLOYePR4OEzSBmFwoVRqSdABfT9aq0H2qAn1YZgO9nBI0vsQBt79x5qw84tCcJKkzoudTkzkC7j1LlHchgDp4rlOGnBu2ls31A7FgdtFA10uL9rHN1l9tTXByNLSx08q32izLPf0Ox8J41FiUzxte2jKdGU+GHap1cZwfGzg5lmzWH512zJu2+/cggMSe42rsiOCARsRcVPpdR28M9SDU0dk01yfIyoooq0VQooooAooooArCaFXUqwDKwsQdiO96zooDmfMnBoYZ0gRfQIzIQCVsWORcwXR7gSDW2gF82lmX3XDyxIeosIQ/ioyK5lFjca62N/Hb53jc4XHEDfvDFb/VKP7/3rRFgS5XK6re49S3Gb8t7EG2aw37187qr5x1Twk9sLPJGrVVF0rp5D3hDSlZHgkYKpPThkIcEgZiLmzAajZtPerJw7F9WJJCpUsASp7HuPoarnLvCY2jMZllWZT+OhIFidNEIIyG3pcC5t8VwbWjDwKiqiiyqAAPAFbWmjKNSU3lmda05vh5ELmHAdbDSxj4ipK/1DVf3AqHwPjynBJK51ACEAeotsAo8tpYe4p4TXMMThMbHK02HSQwF2aHKM182hbKtzcjQG3w296nrplZcsNLbfLx5ff4le69U1uTTfksjHjPAeIY0mR1Eaj/lwlxp7nLcFiO9/wBK0cs8v8RgkLqoQaZ1dhZ/9JNj4bt7jStI4TxVx1ryA7hTJZvol7fQ2PtQmG4rijY9VAvdiYxf9ifoCK2cPs3Xxw4fp+fMwG4u5W9nZxdPHz7vIumP48q4SWYaMgKlTur6AK3jUg38EEaEVlyrgDDhY1PxEF3vvmY5jf5Xt9K56eGY5ZgsyTMl06uhYFFJNw2xIUnS5JBta9rdWiYEArsQCLbW7WrItodduW01jbHjz+iN2jUK6vPC087prBlUDjHGUw6Bn/MbKNBc77nQVPorwmOYcakTFYkSzMqI0RjiN26YkBuqvIQAC2bbS+UfXVxXlA4eGCd2CsSqTiNrqM2jZGYXKkefY6dkvM747F418NIGdg56cQFkA1Ab+nL+c1fsFytFBBDhyBJOwAZmuwGnrKg6KAL+O3ci8SkrMxa2L2o0vu8IT403LfC6LoQsR9lMbKVTEyKp/lW/1y5Qf0FXbAYXpRRx3vkRVv5sAL/tW5RYWr7XsKoQ/qsFey+yxKMnlLkFFFFSEIUUUUAUUUUAUUUUBSvtEwesEw7Zo2+tmUn5FSP8xpTgZQykeatHPv8A7r85I7fr/teq5wbgjTMchAygEkk/TavnfaVedQlFZbXI1dJPFTb5IcYuZskOMQZngOSe27Rfn0GpIBzgeRVrhmV1DKQVYAgjYg7WqnIuJwxLPFmjIyv3DDzodNDuRUfi2Jlw+HUYZ/8AhpGOv54idSgP8JN9d11GxFrml1PCpKaaaWWnz8/Xr4+ZXuqy1w8nyMue+Oyu4weFzsxF5zGpYhdslwDlv3PYEbXBpYMbxbDWzLLYjS6h1A+a3A+pFcq4/wDaBi8Ji5VwkpjACq1gDci7HUg92NQ//bHxf/vbf6U/2ra0upxWuKCed9/kZOq0bsnmNjWNtnsdhMvF3HWAmsNdgNvEejH6Kb9q+/8AaHFcR6VEum9kCD6lrC/teuY4T7QeOSJKRimDRRibIVS7R7s66WIUWOnapWN5z47GJz97Zug8aEKi3Je2Wwt7ipH7SqTxwxz028vyir/lsv8Aln47/uDoX/anFV/BImzE2/5dz9Hta3ve2/vVq5LaeOM4fEKVdLslyDdCfKkj0tcewK155m+1zjKMVbFMCpsRlTQ+Nt6c8h/axjX4nhvveIzxEsjZgoADC17gdmCn6V7bqFZHCil5E9GklVLidkpeDf7v4no6WUKCzEKALkk2AHuah9eSUfhjpqfzsPUR5RDt7Fv0NfMOnWIkcej/AKaHb2dvc7gdhbvtjiHeVzGhyqPibvuR6QdL3B30FtjcVWLh8eaOLRLvI2nlmPz8D6Ad7Vu4fgit3kIMjb22UdlH/ie58CwG7DYJI/hGp3J1J+ZOtb6AKKKKAKKKKAKKKKAKKKKAKKKj4/GpDG8rmyopY/Tx5PYCgKfzvjupiI4BtEOo/wDU11QfRcxI/mWmPK3EYY4SrlYyGJu1hcHbU/paqxgQ8jNNJ8TsXYeL7L8lFh9KYMtxY7Hevmnqpe8u6PLkvI2FQuyVbLRxnjywekozFhcfw+NSaoBnlmPQiACuxkck+mMKCS29yBcCwuTptqRaeCYCR8MWZ8ya5Y5NVyjQ+o+pTobEGwtsaqnFsJJ02fDtbqxSIjkaEOuUqw0IYaeCCB23mvnKU4Xz/o/lnv8APvIa0kpVx/t9cHnrGYjqSO5JOZi2u+pv2q0cmcAeQ51AVvy/eIS2GlBsQrPaym4uL9wLG9VfE4RopGjkBVlNmHeup/Z2oyK/UxaIPQoknjWJhpdVja5YWI+EfWr+utddGYlOuPFNJl84PydCFVimQZZFVB+VJLGSO+oKZ8xAOoDWqfi+V42DFPS5bPc6guEyKzDuVFrX0BA0pzRX5jPX3ynxcTNLZbJHA+eOWY4BHh0YlkDlI/jnmdiS7yZRZUFgF72BqncEAXFw9RbhZUzKfZhca/2ruv2hO9mRExRDrZ2wyxkg22cuMygr/CQN64FMQkn4Zdcp0zWzAg+3cGv0b2RqZX0Jy5/n98fsZ98FGeEe1MHiA6Ky7EbaadiNO4On0pXjMQIWLiRQMwVrqWAJJdQwTVT6jqdDdfNUqXmjFfcI5oEJw5gI9IBMRGiMSDchXKqRexCOdQRaNwDmHNII8Sb5wymbMVOrF0V8tvT6mQeBl9zWykVm8Dd+Z8RM0gMiqEcrlisCoAB9ZzEk2Oa6m1iNL0QcWxKkOsrH2f1A+L69/It7HtUvivAEITPnGW/rVrsRkZVzEj1MCdL7jQ31qPNwglgYCFYqqNGxHTN9WYBTcEAX000Pc3qTBFxMtHBeYUn9B9EoFyvkeVPcfuNL7i7auY9VlkAIaKVczICRmsrZGKkaEX/Y7WNXzgPFxPHc2zqcrgefI9iNf27Vw1gkjLIyooork6CiiigCiiigCqVz7xTM8eFU6aSS/K/4a/Ugt/lHmrjiJ1RWdyFVQSxOwA1JNcylJxMzyEkZ2ZtQQcu0eh1HpA0O1Z/tC7s6+Fc5bfn98S1pa+KeXyRPwy2UUYhyBpqToo8k6CtcUmT0sdhcHyP96d8scLLt94kFlH/LB/8A6NYVNTtkq48/p4mnZYoRcmTxgfRBhTqMuaUeVW3pPszEXHcAivvHeHoSDYDqEq/vZGZT4zKVGvjTatvAplm6mJVgwkOVCCCBGlwo0Pdi7f5h4pTzFxMyQTyqpyQB0UfmeX4GsOwAJUX1JbxYt9NOMY0uKWVjl6GNFtzz4nmrnzHLLjpWUaCyH3KixP6/2rZyfxVUnTPYFb/jSesQRgFj0kb057/DcHUgBSTSDFhxI/U+PM2e++a5zfvet3DOEzYh+nChdvFwLfMsQAPcmvOwXZKp92BKeZOR6E5e56ikw4kkvGgUvdyMyx5siNJbQZiDa29qZ8Q5rhjyi93djGgOgMgXPlJOxItv5HmuVcM+yrjBhljZYVEwjU9SdDYIbpbIWHy8Ux4r9m/GpVkVjhmEkiygCYXRwAuZCQLXAANfNWf4brlbxLln8f8Afw8Sz71tutyv8+8zmYvlkjkjk0UoWjmTYlJ0Nsyg5hqDbsw2qgsxOp1NOuYuVcZhTmxKBSx1IkjfU+emzWJ96SV9NRRGiChEqyk5PLPQ/wBgEq/dHha12GfKbai7KdO/Y/5hU/mrkB4s0mHUvEdTGNWQd8o/MvtuPepPCfs+nEcDCZIGhw8UcRjT1ZgouZDsbtfTa31u84ZzYUkGGxyiGfZXF+lL4KMdr+Cd9N9KnOCj8F52nhAW4mjGwY+oDwrj+zA/MVb8Hj4cUpeE2ewzob508+kbg+Rv2NxaqZzvy/8Ad8U5UZUkvJGw7X+NT5s2uvZh4pTGZIyCQ0cgAI3VhcAgjvYixrtSI3EvHM7noBtQ+cZT+YAkIwF11GUt/fcUs5P47LFjVExW0oykjQNexXTyrED3DtppeomKx+LdYhiEspvIkhUAv6Ra5Q5WuhO1jtfWoHE4WsCmjoyFCRexFm2+lvqaytRq3XqEs/xwsluqnirz1O3UVqwk4eNHBuGUMD5BFxW2tIgCiiigCiiigEfOE6ph8z/AHQuPKg5mH1AqnYDE52L/AMYDfrrT/nLEieSDBIbs8qmW2ypqWDe5W5A9vlSDH4M4ed47fCcye8bElbfLVf8AL71he04ttWLktn6/q+Jo6N4/i+pvx0d1+RH6d6teOtOpwsRKrktK6/kUjRQf42HjULrpdSapLOpjLX0sSfarXwJpI0QSAWluw0sVJGYKw/pG/tavfZm8p+S+57reUfUR8j3jOKUA2QKbfzDOu3khQP8AKKq32QcTxGKJjkAeEP8AepGYG/VbKUAvplzhpB4IHa1uhcuwr1sY42MwT/Sisf8A9nYfSm2FwEUWbpxomc3bKoGY2Cgtbc2AHyArV00eCpRKNr4ptnlj7XeX/unFZ1Assp6yfJ7k7/zhq0/ZjiQuPVSfjUr8zcH+wNdm+3fk371gvvSD8XCgsfJi3cfT4vofNedMBjXhlSVDZkYMp9xrU5wd1gYFAdL5RfQeSP7XFSTlI1APbUf0f+a9QOCzpPh45Yzoy7HsQTcfRripsUehvoNf7J/5TVP36lRbb5dOpY91syklz69ChfaXil+7YdPzMzN9A0g/uRVd+zngRxnE8NDYlc4d9NlT1tftbS31HmoXNXGfvOILA/hp6I/6blv3Yk/X2rtv/wDn7k3o4dsdItnn9MVxqIgdx7Mwv7hRVtPKyV2sbHXAKgcb4HDi4jHMtxuCNGU9ip7f2I0NwSKYUV6eHJObuB4uCFoZCZYBcwy94msbEnUgeUa6EAWI2qfzPh2xnCUxsQX7zGgDdlYK+SUH+UWZge1veulkX3qJi8PGsEi5VCZHutgBqCTp760BXOKcLXEcPw7w5mKRxlABclCFDC3nLrprce9UqbUe5vuCD+cDQ7aWq+/ZwrfcIyb2LOVB7LmI/uCfrVU49gRDiniBuPSwvuAxsB72BIv3+lY/tKlbWr1Lmmn/ALS88nzZsFB/KmT6ITGP2WnNVzkJv+Et4dh+wJ/e9WOtOmXFXF+CKs1iTQUUUVKchUXimHeSF0jfpuwsG8edvbv2qVRR7gQcv8pJhj1GbPJqAbWVb75Rckk92Yk/vSvnEiSVGXaIMhPlnytlH9IQE/1L71aOL5+hL0758jZLb5rG1r971VeJcNE08ECHLAyZwQTfJu5BOuZjb1HXW971n6uvFHZVrm0vnzZZpn/qccnyInLvBPvLhmH4EbAnxIwNwo8qCPV2O2vqq7Y9WsrKpbKwbKCLnQjTMQL69yK2xxpGgCgKiDQAbADsBSL/AB7gyYssmdJWKCRdUR9Mqyd1LX0uO3bSp9Np4aeHBH18SK652SzIkJII2YrnizNmZXiJTMbXOdNBe2vqI+VS4cZIwuoikHlZCP2ynX60owH2iYGWw6hjJjEh6i5cvrMZVr7OGGo7Cx2NKOb+d8Al0EknUGYM+HGoygMUd9tQb21tqasbEPGsZyWd+ZMMEk6jZDH6ZEbVgSLgZVvmuNst76gaivMX2kctx4fFPJhVf7rIQyZkK5Sb3XK3qAuDa4H7Ve+U5jiCZnGq6DW5JPxHz/6NNsRw2PE5o5QGjIJa/wDpWx7Eb+xNQ2XcLil1ZxCxSba5JFR+zjmDDphBFJMiOHays1jY2ItffW+1PeYeZcOmHmtNHnMb5FzAkmxAsBrvXNecOSJcE5YeuAn0SDW38r22Yfof2GrlLk2bHSAKCsQNnkOwtYkDy1iNPeqM/ZsJ2dpxPnk0oa9qvCXQz5I5a+94hc6M0CG8uU2LAa5VJ7n6aX12r1JwHmGCUiGNWiZV0jZQPSLD0lSVNtNAbi4vXK5VwvDskSEKoFwBqSw0bN7lT38/Km3DuNozrNh3DNG3uL3HqU38qd+xA8VehY5NprGGZc7UmsPZ/FHT5OJIPJGgLKLgXOUbanXwDbvatkmLAsBdi2wHf9dBp5NVKDn3C9JevmgsDo4a6kaAsQChF7EHMbaHTt94LzCs7III2dkMqvrZUsTazXytm0NgSACNtBU5KpJ8i0wY4MbZSL3tcjW2hGhOuh+n1pTz5jTFw+cj4mURr/VIwiX92FS4JS8gDoUK73tY21GWxI73J8aeaW83/iS4LD/xzhyPIjUsf9/pQ6HXB8CIcPFENo0Vf0AFz70t5l5Z+8lXV8jp5FwwvcA99/FPqK4nCM48MlsepuLyhdwHhAw0IjvmNyzttdj8RA7C+wpjRRXUUorCDedwooor08CiiigCqsPw5sPsBFLJhz7K654rfTKPrVoJtVIxHF8NjZsTBDOI2McLRy6WEyNIQ8Yb48to79vSN64nHK+HyPVJJ7lg5p4jBFh368rxK3pzRk9S52yZfVfQ7eDXB+KYdRJI+HkcRSAluqjXG2UNmBBa92zg3U7WIvUvH4hmxUgxEmfEBrOS1xcCw6eUBQtjcWA32BJpRi0nzNlJF9coe1/6Re5v4o3kxrtU5z4EsefMiS412DNIzPdjmfQljYXubXOay6+1aIczXRB6SRZRvvbS2+mhPimuE4DiSCSjDNYao5uDpchVO2+vz962wcuRwgvPP0yBstw3kgZgCdtrVxlHP83uxngJY8B6JGu5U5cqmy3uTmub72F7bW3tpr4m0mJhEkCuy5rMFJzLYWsQN/mNdvNNuH8aw07LEEaVh8OaMt21N7G1u59xvT7gmEljjeXGfgQC5jiCqs7k30spsB2B3O5tvXiq45ppb9PUsQcuBrOI9X5eIh5Y4dE0ExbqPZJDLFMPTorBdDvd2Tfvf3p3wPBNHgAkCrGRNKFBWwDGNSLjybE6jsa1y8WaZHVYxDhwwaVtWY2+EM7G7EmwVfJGw1rRhcVN0WljYW9IxERGYXvZH9Q1B09QsQ1+1jWvHSyVbreMtr07l6/jvKnvMMqcW2kn697SfPG3z7hJJy5jJJRLiY4mto5uBdQSRovi9r72ArVNxjBqnSS8Thgc4XQOO++ovde29XHEzSSYPr4XWVLiaI5nP9UYJLnTtr+xNVl+NQQojzxfjMNW6a5mIspLW2Pe2tgPpWVOp1zalzLLacE48nvkr/3UxPM2bMEQKwk/6ga2YIewIKN3PbSnPKvMWI4efwcOemFGdXPxm1ywsbIe5IBvYDwQr4jh4cW/USUr6iX6pFkAXQgE6gkAb6X9rU0wsadAxK7PoRm1tftl8W9v/GvM4I1OSeYlsH2qq08bhGMS6TFgQy3VtVVLi+a2lybHtW7D84xYnicEwV1hRGVSwsRm9Bdh2Us6Jr/F2rmeIw80mYFiCbDIHGosAdLjuL6jvWKRmKP8ViG1C5GIIGh0I73APse/eu1IljreHPHzPS9Fcg5b+12Rfw5lOI1JzaLJl2AAsEP1IPk107gnH4cXH1IWuBowIsynwwOo/se1xXSZdrvhZ/V+nUY0UUV6TBRRRQBRRRQEHjfDjiMPLCGKGRSuYdr/ANx5HiuNty8yxTBlUzxyot0sberIQhcD029hvXcq5xxfBvDiJ87CNJpFZSy+kgFWsHv8WYHQ2+XevJXQphKUl022zhla3TO6yDj0e++NsPl64KL/AIblzZzBKzaX0tcA6gEWsSLi/vVrllaJpYcJCqXgWWNo0XM1yVJ9RuZFAuLgja+9qsMGo0pJwuHEGeBJSDqqSLFLlbKFYAjpjPlDEMczL30vociq6Wof8sIuw0sdPlpt56vn8TGTGY9iDGZjGJjlcpZujaIklMvqIYuACFJAPgXdcZ40YmmMi3jjC5YhFnaVchkkt8wCg7Ag33qyf4Zw3/wgT5JYt/qJv+9B5fQfBJMn/wBwuP0lzD9KvqloOZQ8FioIJGCYcYeZkjb/AIIqVKyK7EFZAq50WMucoBy2IudK14nkudhHJFPDMkguhdmRiLZtNGDHKL7rVmx3I4KlUSLKSxYRlsOTmXI5LQ3VmK6XK3t3FYY3AkywymN4zhzaKNkJjCmN42s0WfUhhqQDZbWFzVyi6yl5gU9RpatQsWL7CziHAcS+Egw8MBspzyN1IrOxGhHruRvqbbCtfBeWcXEJ0kgOWaIpcSR3U7qfi23/AEFfJ+DrHkUdCVEICI8hTLH0pAVzOL2E0mZbDQKtrFRUjH8OaWKCMYpXkXDHD4hwxtIrBRJfKC2Y2JVrem581N71ZwOHe8+pF7jV2is6pYXdjGBPByjOgLyTwRKq5rxu8jWvlFgFXXNoLMdancW6WY/eEmmeGJHnvljIjLtGGYIfxPgZj6vhHk2ptgOEIqSoIXaOZUBijRlCSC5kaN5SiqpazjKF9QLbtpK/wq8r55UjzaeqRmkcgW0ZVCIB6QbXYXF96hvvsuf8yXT6SnTrFa+/1K7g4YkjWTCQYaKXMFYdEXJWfpMHb4wCpuCb231GlS4XlIR5OuhtPmSwNikn4d8i21QG3kEd6tY5dUkl5JGubnKen8tYrMfqTWH+DsJe/Ta/nqyX/XPVKVLkXFJI55g8RPKFixKRys5YdORBdcqI2ZjYenNdgVFxdRuDVW4pwDEy/wDLhYR5iVuCTlv6ddTt3vV945HNHipUibKoyiNZJS2a6AlvxRfLdivpY/CdKYrGVRQeygE9tBrVG216d7YFmmhqUuLKx5HPoOXzHgszIBMJiFyqM1gosum977a/rV3+zzlfExTtiJVMSGMpkJ9TkspBYDQBbG19fUdhe8TDYKSeSOOJw4WfqMQvpUZ8zZ3vuBoBvtpXTa1a7oXVwklulvtjcz46HsrnN9OW/THUKKKK7LgUUUUAUVhM5CkgZiASB5Pj60gwfMOKeZ4Thow0YiL2nJt1AxX/AKQvYrY+L6XoCxV8ZQRYi496qmG55LpCRHD1JZjEY/vPqSxIubR3Pwtpbx5034Pmx5J5IenApjn6JBxPrb0pIWROlr6Gva41VhfvQDM8tYMm5wsF/wD6Sf7VMw2EjjGWNFQeFUAfoKVcY49LFiI4I4UkMkUsgLSlLdMoGB/DbfOtjfze1heBJzzeHBTJEoTGfCZZenkPTaUZiEYWIRhfzl83AFqoqvT8xTAQZYYX65cAjEHIMqs4IYRaqUUm9hY/rWPL/NrYuRQsIVGh6uYyXPxtGQAEsRmU2YNYggje1AWOiq1iuaZY1w5eKBTOzrdsSQqlVZx6jDrdVPbf9a+4DmySX7qVgCriDICWksVyFrlQEIdGC5la4zAja9AWMigCk3FeYGhxMUPTQpIkjtIZCMgSxf05Df0kEerXW9rXOvhvH551ilXDfgSkZWMv4gQi6u8eSwBFtMxIuL21sA+opNjePOMT92giEsqxiWTM+REUllS5ysSzFWsANMpuRpdYOeswhKRxqJGljbrTdPpyREh1ayMDtoQddKAtlFJeIcekiwgxAiR2JT0iX02ZwilXyajUN8I0vRxjmI4UM8qL0kiDsVcly5bIqIhQA5mIAOYXJ2oBrPhkcZXVWB7MAR+hqD/hnB/91w//AOFP9q+YHiGJZ1EuGEaMrNmWXNlItZXGQakE7Ej0nWtPCeZVnxGIgCZTCQUJOkiEshYWGgEqSJbX4AfzCgHEcYUWAAA2AFhWVVjC869WN8sQE8UqxyQvJlsrP01kRshzIdwbDZhuLUTc2ThsUFwokXCuFkyTetgY1muisgBOVwLFhrf50BZ6KRYjm6NWwuVS8eJykSDRUV1JiLX7OfSPc09oAooooApRg+DypicROZUImWNVXpkZMgYAls5zXzdgu1N6KAq0HKeIWHDx/eIi0M/VZvu7WcXJyhet6T6j6rntpUjBcvTxPOyzQ/jYgTm8BJUZY4yqnq2vkS2a2hbbtT+QXBsbG2/j9a58ef8AEjhrsVjGPjFnXXIBlEnUtuUMZH+Y2vpegH/M/Jy42WNpHXpJHKhTIS15MnrRw4yMuQWNjuaJuXMS/wB0L4mNnwrs+boH8QmJ4RcCXTR2Jt3ttX0Y3EHGth+qAowqSg5BfOXdDf8Al9INvnrS/gfNU85ghmywYkFTPGBmWSNo2dZISTcKzC2t7EOPDUAwx3K8k5w/WeB0hleRkOG9LAqyBQDIQpCsfUc1zrYbVMxHBHEyzQOkREfSZWjzKVBzJlCsuUgk+xBpFh+PYw4dpdZAmKljkMcYLrChZcyJf1totwNbXyqTZTnxDjWJXDwzpiInR5MLDdY9zJP0pW9R09DLZezK170A0xnAJWOGKSoBAWJzxFs5ZGQ/DIoA9RNrGoHDuTZoFwyx4iO0DTO2aA2ZpSxIQLKAiLmNl9WgGtR+P8enws0UUmJjQSQ4lg5iuM6yRLCLX1uJQCARcgWIvWXEOPY7DrhsROg6UiIk8KKDJFO9lWzXsyFyFI7GxuRoAJ+L5anmnhklniZUWZHQQMM6yaWB6py2UKLkNc3PcAb+C8DngSOI4kPFFog6VpCgACrI5chrdyFUnTbW+rH8UnwfD5J58ssyKWsBlUEkBFv4BIBbvqbDQDRLxPEwS4WOWRJBiQyXWPKUlWJ5sy6kFCEIym5Gmp7ATsbwJ/vP3mCVY5GjEUgeMurquZo9A6kMrMdb6g2I2IhYDk5oXw5SZSsTzSS5oiWleW5chg4CAXsBlbQCsuVeKTzpC8jMS8ed/wAICMnQehr3GpvbXSl3FuasREvFSCScIoaG0dwPwFn/ABD3GYkdvT760BZ+L8JWfDtCDkBAykD4SpDKQNrAgaVAx/LTYmGSPEyhs6KoaNMmUqwdXGZn9QcBh20GlRZuKzjEdPO5X7ukvoiVmzEspv7GwIHm+tYc3c1tg0hOePMLSTByFLRKyLL0wT8QD57C+iEbkUBI/wAMStJHPJLE00UbpG4gtq2mZwZCTYbAFdz5rDD8ntHPhp45gGiieOW6uwlDZScoaW0YzqHsAfnveXiuIS/fsPErgRSQyyMMoJJUxhbHsCHN9Ow2qNxjF4qPEwIJVCYiZkUCMEqqwM+5OrGRCb7ZTa19aAxfkzOIWkkHXhkLCSNCoZC+cxuuc3Xbc7qptpasZ+VcSWxRjxSRjFSKz2gJdVESQlUYy2DFUBzFSAb+k1rHG8SmJngkbN08JDIDHHp1HMqsf6bxAgH+I+1m/KuPefBYaeQgvLDFI1hYXdA5AHgXsKAT4zkPPDLEJQnpjTDFVe0KxAdK69W0jIwzgm2vbSrRhVcIodgzgDMyrlBPcgEm3yua20UAUUUUAUUUUBjIlwRci4tcbj5Uik5IwjK4Ktd4Vw7tnbMYlJKqWvfva+5010p/RQCo8ux9UzZpOoYhCT1D8AJIFtr3YnNv71sHAYc0DlbvhwVic/EAVykX3IItv4FMaKAS4blOGMWRpVtK01xK187Xz311BufSdNtNBWc/K8DQpBZgiSCUWYglw/VDE7k9T1e53pvRQCviHLkE8geVS5Ebw5SfSUfL1Ay7G+VT/lFYT8sQvAmHZpWjQoy3kbNdCCl2+I2IB1Ove9N6KA04nBpJG0Uih0dSrK2oYEWIPzFLsNyxCjK15GZI+lGzyMxRdjlzE+ojdtzYXNN6KAh8J4WmGiWGPNkQWXMxYgeLtqfrUOflWBxig2e2LFp/WfUMgj0/h9AC6W099acUUArHL0Yk6geUP01iuHPwrewtte5JvvrWUXAYwHF3bPGsTF3LHKAQNWub6m5Nyb60yooBNByrChhKtKDBGYoz1CbIctwb7/CupudK2Py5ETCS0pMDvJGTIxOZs2a5J1FmZQDoAbACwprRQC5uBRmWWa755o1ic5jbKuYqAOxBZtf5jW/hnDkw8McMdwkaqiAm5CqLKLnU2Fh9KlUUAUUUUAUUUUB//9k="/>
          <p:cNvSpPr>
            <a:spLocks noChangeAspect="1" noChangeArrowheads="1"/>
          </p:cNvSpPr>
          <p:nvPr/>
        </p:nvSpPr>
        <p:spPr bwMode="auto">
          <a:xfrm>
            <a:off x="207433" y="-1165225"/>
            <a:ext cx="281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403" name="Picture 26" descr="http://www.sustainuganda.org/sites/sustainuganda.org/files/ugandaMOHlogo_2lines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00833" y="3938588"/>
            <a:ext cx="11430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8" descr="http://prontointernational.org/wp-content/uploads/2014/05/RepublicOfKenyaLogo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900834" y="2984501"/>
            <a:ext cx="113876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10" descr="IDRC Logo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69600" y="5105400"/>
            <a:ext cx="126153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013200" y="1168400"/>
            <a:ext cx="303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study participants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 conflict of interest to declare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Integrated HIV Care: delivery of care services for more than one condition at the same point of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1640"/>
            <a:ext cx="10972800" cy="52896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sz="2900" dirty="0"/>
              <a:t>Integrated HIV care:</a:t>
            </a:r>
          </a:p>
          <a:p>
            <a:pPr lvl="3"/>
            <a:r>
              <a:rPr lang="en-US" sz="2900" dirty="0"/>
              <a:t> a) can motivate persons to get care (and testing)</a:t>
            </a:r>
          </a:p>
          <a:p>
            <a:pPr lvl="3"/>
            <a:r>
              <a:rPr lang="en-US" sz="2900" dirty="0"/>
              <a:t> b) potentially improve outcomes for patients in care</a:t>
            </a:r>
          </a:p>
          <a:p>
            <a:pPr lvl="3"/>
            <a:r>
              <a:rPr lang="en-US" sz="2900" dirty="0"/>
              <a:t> c) provide efficiencies for the health care system</a:t>
            </a:r>
          </a:p>
          <a:p>
            <a:pPr>
              <a:buNone/>
            </a:pPr>
            <a:endParaRPr lang="en-US" sz="2900" dirty="0"/>
          </a:p>
          <a:p>
            <a:pPr>
              <a:buNone/>
            </a:pPr>
            <a:r>
              <a:rPr lang="en-US" sz="2900" dirty="0"/>
              <a:t>PATIENT AND PROVIDER PERSPECTIVES</a:t>
            </a:r>
          </a:p>
          <a:p>
            <a:pPr>
              <a:buNone/>
            </a:pPr>
            <a:endParaRPr lang="en-US" sz="2900" dirty="0"/>
          </a:p>
          <a:p>
            <a:r>
              <a:rPr lang="en-US" sz="2900" dirty="0"/>
              <a:t>PATIENT/CLIENT</a:t>
            </a:r>
            <a:r>
              <a:rPr lang="en-US" sz="2900" i="1" dirty="0"/>
              <a:t>-integration means health care that is seamless, smooth and easy to navigate.</a:t>
            </a:r>
          </a:p>
          <a:p>
            <a:pPr lvl="1"/>
            <a:r>
              <a:rPr lang="en-US" sz="2900" dirty="0"/>
              <a:t>It </a:t>
            </a:r>
            <a:r>
              <a:rPr lang="en-US" sz="2900" b="1" dirty="0"/>
              <a:t>minimizes</a:t>
            </a:r>
            <a:r>
              <a:rPr lang="en-US" sz="2900" dirty="0"/>
              <a:t>: </a:t>
            </a:r>
          </a:p>
          <a:p>
            <a:pPr lvl="4"/>
            <a:r>
              <a:rPr lang="en-US" sz="2900" dirty="0"/>
              <a:t>a) the </a:t>
            </a:r>
            <a:r>
              <a:rPr lang="en-US" sz="2900" b="1" dirty="0"/>
              <a:t>number of stages </a:t>
            </a:r>
            <a:r>
              <a:rPr lang="en-US" sz="2900" dirty="0"/>
              <a:t>in an appointment </a:t>
            </a:r>
          </a:p>
          <a:p>
            <a:pPr lvl="4"/>
            <a:r>
              <a:rPr lang="en-US" sz="2900" dirty="0"/>
              <a:t>b)the </a:t>
            </a:r>
            <a:r>
              <a:rPr lang="en-US" sz="2900" b="1" dirty="0"/>
              <a:t>number of separate visits </a:t>
            </a:r>
            <a:r>
              <a:rPr lang="en-US" sz="2900" dirty="0"/>
              <a:t>to a clinic. </a:t>
            </a:r>
          </a:p>
          <a:p>
            <a:pPr lvl="1"/>
            <a:r>
              <a:rPr lang="en-US" sz="2900" dirty="0"/>
              <a:t>They also want health workers to be aware of their health as </a:t>
            </a:r>
            <a:r>
              <a:rPr lang="en-US" sz="2900" b="1" dirty="0"/>
              <a:t>a whole </a:t>
            </a:r>
            <a:r>
              <a:rPr lang="en-US" sz="2900" dirty="0"/>
              <a:t>(not just one clinical aspect). </a:t>
            </a:r>
          </a:p>
          <a:p>
            <a:endParaRPr lang="en-US" sz="2900" dirty="0"/>
          </a:p>
          <a:p>
            <a:r>
              <a:rPr lang="en-US" sz="2900" dirty="0"/>
              <a:t>PROVIDERS</a:t>
            </a:r>
            <a:r>
              <a:rPr lang="en-US" sz="2900" i="1" dirty="0"/>
              <a:t>-integration means that separate technical services </a:t>
            </a:r>
            <a:r>
              <a:rPr lang="en-US" sz="2900" dirty="0"/>
              <a:t>are provided, managed and evaluated either </a:t>
            </a:r>
            <a:r>
              <a:rPr lang="en-US" sz="2900" b="1" dirty="0"/>
              <a:t>together</a:t>
            </a:r>
            <a:r>
              <a:rPr lang="en-US" sz="2900" dirty="0"/>
              <a:t>, or </a:t>
            </a:r>
            <a:r>
              <a:rPr lang="en-US" sz="2900" b="1" dirty="0"/>
              <a:t>in a closely co-</a:t>
            </a:r>
            <a:r>
              <a:rPr lang="en-US" sz="2900" b="1" dirty="0" err="1"/>
              <a:t>ordinated</a:t>
            </a:r>
            <a:r>
              <a:rPr lang="en-US" sz="2900" b="1" dirty="0"/>
              <a:t> manner</a:t>
            </a:r>
            <a:r>
              <a:rPr lang="en-US" sz="2900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93400" y="6261100"/>
            <a:ext cx="124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 2008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962" y="868369"/>
            <a:ext cx="6220059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SEARCH Test and Treat trial: A multi-disease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 large HIV test and treat trial  conducted in rural Uganda and Kenya involving  32 communities comprising approximately 10,000 individuals per community.</a:t>
            </a:r>
          </a:p>
          <a:p>
            <a:r>
              <a:rPr lang="en-US" dirty="0"/>
              <a:t>Employed a </a:t>
            </a:r>
            <a:r>
              <a:rPr lang="en-US" b="1" dirty="0"/>
              <a:t>multi-disease </a:t>
            </a:r>
            <a:r>
              <a:rPr lang="en-US" dirty="0"/>
              <a:t>health fair approach for screening of HIV, HTN, Diabetes, Cervical cancer, while offering treatment for common ailments</a:t>
            </a:r>
          </a:p>
          <a:p>
            <a:r>
              <a:rPr lang="en-US" dirty="0"/>
              <a:t>Those with disease were linked to care and continued to receive care using an </a:t>
            </a:r>
            <a:r>
              <a:rPr lang="en-US" b="1" dirty="0"/>
              <a:t>integrated model </a:t>
            </a:r>
          </a:p>
          <a:p>
            <a:r>
              <a:rPr lang="en-US" b="1" dirty="0"/>
              <a:t>Approach</a:t>
            </a:r>
            <a:r>
              <a:rPr lang="en-US" dirty="0"/>
              <a:t>: Personalized, integrated and streamlined patient-friendly service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24" r="2193" b="-2"/>
          <a:stretch>
            <a:fillRect/>
          </a:stretch>
        </p:blipFill>
        <p:spPr bwMode="auto">
          <a:xfrm>
            <a:off x="0" y="5435600"/>
            <a:ext cx="12192000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2967" y="0"/>
            <a:ext cx="5049033" cy="21265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150272" y="0"/>
            <a:ext cx="133773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Uganda East</a:t>
            </a:r>
          </a:p>
          <a:p>
            <a:r>
              <a:rPr lang="en-US" dirty="0"/>
              <a:t>N=10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42621" y="534502"/>
            <a:ext cx="143090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Uganda West</a:t>
            </a:r>
          </a:p>
          <a:p>
            <a:r>
              <a:rPr lang="en-US" dirty="0"/>
              <a:t>N=10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234628" y="643400"/>
            <a:ext cx="78899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Kenya</a:t>
            </a:r>
          </a:p>
          <a:p>
            <a:r>
              <a:rPr lang="en-US" dirty="0"/>
              <a:t>N=12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01" y="188640"/>
            <a:ext cx="11983453" cy="1143000"/>
          </a:xfrm>
        </p:spPr>
        <p:txBody>
          <a:bodyPr>
            <a:noAutofit/>
          </a:bodyPr>
          <a:lstStyle/>
          <a:p>
            <a:r>
              <a:rPr lang="en-US" sz="3200" dirty="0"/>
              <a:t>Integration of Hypertension in screening and treatment</a:t>
            </a: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 cstate="print"/>
          <a:srcRect t="1402" b="2"/>
          <a:stretch>
            <a:fillRect/>
          </a:stretch>
        </p:blipFill>
        <p:spPr bwMode="auto">
          <a:xfrm>
            <a:off x="965200" y="3533775"/>
            <a:ext cx="205263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creen Shot 2016-04-18 at 10.13.15 A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1063" y="3511550"/>
            <a:ext cx="1420812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3221" y="2913743"/>
            <a:ext cx="3526971" cy="235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24" r="2193" b="-2"/>
          <a:stretch>
            <a:fillRect/>
          </a:stretch>
        </p:blipFill>
        <p:spPr bwMode="auto">
          <a:xfrm>
            <a:off x="355600" y="1781195"/>
            <a:ext cx="6019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74111" y="1203928"/>
            <a:ext cx="1657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Screening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59610" y="1229328"/>
            <a:ext cx="267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Treatment in clinic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302159" y="3766234"/>
            <a:ext cx="2431052" cy="584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Linkage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CA0DA0B-7510-534D-82D9-E03C0CD9CF7E}"/>
              </a:ext>
            </a:extLst>
          </p:cNvPr>
          <p:cNvSpPr txBox="1"/>
          <p:nvPr/>
        </p:nvSpPr>
        <p:spPr>
          <a:xfrm>
            <a:off x="582648" y="5673114"/>
            <a:ext cx="5008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Marginal cost of integrated hypertension and diabetes screening: </a:t>
            </a:r>
            <a:r>
              <a:rPr lang="en-US" b="1" dirty="0"/>
              <a:t>$1.16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48485B6-1DC3-2342-94CF-44B1329A79E4}"/>
              </a:ext>
            </a:extLst>
          </p:cNvPr>
          <p:cNvSpPr txBox="1"/>
          <p:nvPr/>
        </p:nvSpPr>
        <p:spPr>
          <a:xfrm>
            <a:off x="9396548" y="6477828"/>
            <a:ext cx="237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 et al, JAIDS 2017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992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Characteristics of individuals screened for Hypertension </a:t>
            </a:r>
            <a:br>
              <a:rPr lang="en-US" sz="2800" dirty="0"/>
            </a:br>
            <a:r>
              <a:rPr lang="en-US" sz="2800" b="0" dirty="0"/>
              <a:t>(n = 65,544)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9CC023A-44A5-E74C-8FEE-6737F4E79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4080332"/>
              </p:ext>
            </p:extLst>
          </p:nvPr>
        </p:nvGraphicFramePr>
        <p:xfrm>
          <a:off x="2726297" y="1262675"/>
          <a:ext cx="6739406" cy="453637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93029">
                  <a:extLst>
                    <a:ext uri="{9D8B030D-6E8A-4147-A177-3AD203B41FA5}">
                      <a16:colId xmlns:a16="http://schemas.microsoft.com/office/drawing/2014/main" xmlns="" val="488195596"/>
                    </a:ext>
                  </a:extLst>
                </a:gridCol>
                <a:gridCol w="3346377">
                  <a:extLst>
                    <a:ext uri="{9D8B030D-6E8A-4147-A177-3AD203B41FA5}">
                      <a16:colId xmlns:a16="http://schemas.microsoft.com/office/drawing/2014/main" xmlns="" val="4009506263"/>
                    </a:ext>
                  </a:extLst>
                </a:gridCol>
              </a:tblGrid>
              <a:tr h="378031">
                <a:tc>
                  <a:txBody>
                    <a:bodyPr/>
                    <a:lstStyle/>
                    <a:p>
                      <a:r>
                        <a:rPr lang="en-US" sz="18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0276658"/>
                  </a:ext>
                </a:extLst>
              </a:tr>
              <a:tr h="378031">
                <a:tc>
                  <a:txBody>
                    <a:bodyPr/>
                    <a:lstStyle/>
                    <a:p>
                      <a:r>
                        <a:rPr lang="en-US" sz="1800" b="1" dirty="0"/>
                        <a:t>Age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5108521"/>
                  </a:ext>
                </a:extLst>
              </a:tr>
              <a:tr h="378031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18-29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9704522"/>
                  </a:ext>
                </a:extLst>
              </a:tr>
              <a:tr h="378031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30-44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7019864"/>
                  </a:ext>
                </a:extLst>
              </a:tr>
              <a:tr h="378031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45-59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938984"/>
                  </a:ext>
                </a:extLst>
              </a:tr>
              <a:tr h="378031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&gt;=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3612280"/>
                  </a:ext>
                </a:extLst>
              </a:tr>
              <a:tr h="378031">
                <a:tc>
                  <a:txBody>
                    <a:bodyPr/>
                    <a:lstStyle/>
                    <a:p>
                      <a:r>
                        <a:rPr lang="en-US" sz="1800" b="1" dirty="0"/>
                        <a:t>BMI &gt;= 25 (overweight or obese)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0287397"/>
                  </a:ext>
                </a:extLst>
              </a:tr>
              <a:tr h="378031">
                <a:tc>
                  <a:txBody>
                    <a:bodyPr/>
                    <a:lstStyle/>
                    <a:p>
                      <a:r>
                        <a:rPr lang="en-US" sz="1800" b="1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5334245"/>
                  </a:ext>
                </a:extLst>
              </a:tr>
              <a:tr h="378031">
                <a:tc>
                  <a:txBody>
                    <a:bodyPr/>
                    <a:lstStyle/>
                    <a:p>
                      <a:r>
                        <a:rPr lang="en-US" sz="1800" b="1" dirty="0"/>
                        <a:t>HIV+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8547209"/>
                  </a:ext>
                </a:extLst>
              </a:tr>
              <a:tr h="378031">
                <a:tc>
                  <a:txBody>
                    <a:bodyPr/>
                    <a:lstStyle/>
                    <a:p>
                      <a:r>
                        <a:rPr lang="en-US" sz="1800" b="1" dirty="0"/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07772678"/>
                  </a:ext>
                </a:extLst>
              </a:tr>
              <a:tr h="378031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Stage 1 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2189574"/>
                  </a:ext>
                </a:extLst>
              </a:tr>
              <a:tr h="378031">
                <a:tc>
                  <a:txBody>
                    <a:bodyPr/>
                    <a:lstStyle/>
                    <a:p>
                      <a:pPr lvl="1"/>
                      <a:r>
                        <a:rPr lang="en-US" sz="1800" dirty="0"/>
                        <a:t>Stage 2 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454895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3756" y="5968884"/>
            <a:ext cx="117644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Hypertension prevalence among general population was 14% and 11% among those living with HIV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C6D174-F57A-0A49-BB0F-BB1DF46BB9EC}"/>
              </a:ext>
            </a:extLst>
          </p:cNvPr>
          <p:cNvSpPr txBox="1"/>
          <p:nvPr/>
        </p:nvSpPr>
        <p:spPr>
          <a:xfrm>
            <a:off x="9245744" y="6482454"/>
            <a:ext cx="294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Kwarisiima</a:t>
            </a:r>
            <a:r>
              <a:rPr lang="en-US" sz="1600" dirty="0"/>
              <a:t> et al, </a:t>
            </a:r>
            <a:r>
              <a:rPr lang="en-US" sz="1600" i="1" dirty="0"/>
              <a:t>PLOS One </a:t>
            </a:r>
            <a:r>
              <a:rPr lang="en-US" sz="1600" dirty="0"/>
              <a:t>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31EA6F1-205A-9A40-B9BD-A60DA463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41" y="56697"/>
            <a:ext cx="10515600" cy="99181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Gill Sans"/>
                <a:cs typeface="Gill Sans"/>
              </a:rPr>
              <a:t>Improved Hypertension control at Population-level in communities with integrated HIV/NCD clinics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67FF64F-7259-8A4D-B0D5-651F79B3AB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1260" y="1345222"/>
            <a:ext cx="8616753" cy="49152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24DC9AA-3DFC-4A44-902C-B1662E52CA7A}"/>
              </a:ext>
            </a:extLst>
          </p:cNvPr>
          <p:cNvSpPr txBox="1"/>
          <p:nvPr/>
        </p:nvSpPr>
        <p:spPr>
          <a:xfrm>
            <a:off x="8912831" y="1366897"/>
            <a:ext cx="3155241" cy="4124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"/>
                <a:cs typeface="Gill Sans"/>
              </a:rPr>
              <a:t>Population-level HTN control at year 3 was 26% higher in intervention vs. control arm (p&lt;0.001)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latin typeface="Gill Sans"/>
              <a:cs typeface="Gill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Gill Sans"/>
                <a:cs typeface="Gill Sans"/>
              </a:rPr>
              <a:t>HTN-HIV dual control higher in intervention vs. control (p=0.002)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>
              <a:latin typeface="Gill Sans"/>
              <a:cs typeface="Gill San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B798ACD-4D2F-0D47-8CF1-D9BE1A8B9F39}"/>
              </a:ext>
            </a:extLst>
          </p:cNvPr>
          <p:cNvSpPr txBox="1"/>
          <p:nvPr/>
        </p:nvSpPr>
        <p:spPr>
          <a:xfrm>
            <a:off x="1926011" y="1775481"/>
            <a:ext cx="1573619" cy="692497"/>
          </a:xfrm>
          <a:prstGeom prst="rect">
            <a:avLst/>
          </a:prstGeom>
          <a:solidFill>
            <a:schemeClr val="bg1"/>
          </a:solidFill>
          <a:ln w="635">
            <a:solidFill>
              <a:schemeClr val="tx1"/>
            </a:solidFill>
          </a:ln>
        </p:spPr>
        <p:txBody>
          <a:bodyPr wrap="square" lIns="0" rIns="0" bIns="0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77"/>
                <a:cs typeface="Calibri" panose="020F0502020204030204" pitchFamily="34" charset="0"/>
              </a:rPr>
              <a:t>RR: 1.26</a:t>
            </a:r>
          </a:p>
          <a:p>
            <a:pPr algn="ctr"/>
            <a:r>
              <a:rPr lang="en-US" sz="1400" dirty="0">
                <a:latin typeface="Gill Sans MT" panose="020B0502020104020203" pitchFamily="34" charset="77"/>
                <a:cs typeface="Calibri" panose="020F0502020204030204" pitchFamily="34" charset="0"/>
              </a:rPr>
              <a:t>(95%CI: 1.15, 1.39)</a:t>
            </a:r>
          </a:p>
          <a:p>
            <a:pPr algn="ctr"/>
            <a:r>
              <a:rPr lang="en-US" sz="1400" dirty="0">
                <a:latin typeface="Gill Sans MT" panose="020B0502020104020203" pitchFamily="34" charset="77"/>
                <a:cs typeface="Calibri" panose="020F0502020204030204" pitchFamily="34" charset="0"/>
              </a:rPr>
              <a:t>p&lt;0.001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88FAB50-93D5-F34F-9F53-4D6FA4E4C17A}"/>
              </a:ext>
            </a:extLst>
          </p:cNvPr>
          <p:cNvSpPr txBox="1"/>
          <p:nvPr/>
        </p:nvSpPr>
        <p:spPr>
          <a:xfrm>
            <a:off x="4348848" y="1285366"/>
            <a:ext cx="1573619" cy="692497"/>
          </a:xfrm>
          <a:prstGeom prst="rect">
            <a:avLst/>
          </a:prstGeom>
          <a:solidFill>
            <a:schemeClr val="bg1"/>
          </a:solidFill>
          <a:ln w="635">
            <a:solidFill>
              <a:schemeClr val="tx1"/>
            </a:solidFill>
          </a:ln>
        </p:spPr>
        <p:txBody>
          <a:bodyPr wrap="square" lIns="0" rIns="0" bIns="0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77"/>
                <a:cs typeface="Calibri" panose="020F0502020204030204" pitchFamily="34" charset="0"/>
              </a:rPr>
              <a:t>RR: 1.16</a:t>
            </a:r>
          </a:p>
          <a:p>
            <a:pPr algn="ctr"/>
            <a:r>
              <a:rPr lang="en-US" sz="1400" dirty="0">
                <a:latin typeface="Gill Sans MT" panose="020B0502020104020203" pitchFamily="34" charset="77"/>
                <a:cs typeface="Calibri" panose="020F0502020204030204" pitchFamily="34" charset="0"/>
              </a:rPr>
              <a:t>(95%CI: 0.99, 1.36)</a:t>
            </a:r>
          </a:p>
          <a:p>
            <a:pPr algn="ctr"/>
            <a:r>
              <a:rPr lang="en-US" sz="1400" dirty="0">
                <a:latin typeface="Gill Sans MT" panose="020B0502020104020203" pitchFamily="34" charset="77"/>
                <a:cs typeface="Calibri" panose="020F0502020204030204" pitchFamily="34" charset="0"/>
              </a:rPr>
              <a:t>p=0.07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0D9A92E-AC44-DC4C-8F49-CC539EA4EAA1}"/>
              </a:ext>
            </a:extLst>
          </p:cNvPr>
          <p:cNvSpPr txBox="1"/>
          <p:nvPr/>
        </p:nvSpPr>
        <p:spPr>
          <a:xfrm>
            <a:off x="6796399" y="1490482"/>
            <a:ext cx="1573619" cy="692497"/>
          </a:xfrm>
          <a:prstGeom prst="rect">
            <a:avLst/>
          </a:prstGeom>
          <a:solidFill>
            <a:schemeClr val="bg1"/>
          </a:solidFill>
          <a:ln w="635">
            <a:solidFill>
              <a:schemeClr val="tx1"/>
            </a:solidFill>
          </a:ln>
        </p:spPr>
        <p:txBody>
          <a:bodyPr wrap="square" lIns="0" rIns="0" bIns="0" rtlCol="0">
            <a:spAutoFit/>
          </a:bodyPr>
          <a:lstStyle/>
          <a:p>
            <a:pPr algn="ctr"/>
            <a:r>
              <a:rPr lang="en-US" sz="1400" dirty="0">
                <a:latin typeface="Gill Sans MT" panose="020B0502020104020203" pitchFamily="34" charset="77"/>
                <a:cs typeface="Calibri" panose="020F0502020204030204" pitchFamily="34" charset="0"/>
              </a:rPr>
              <a:t>RR: 1.23</a:t>
            </a:r>
          </a:p>
          <a:p>
            <a:pPr algn="ctr"/>
            <a:r>
              <a:rPr lang="en-US" sz="1400" dirty="0">
                <a:latin typeface="Gill Sans MT" panose="020B0502020104020203" pitchFamily="34" charset="77"/>
                <a:cs typeface="Calibri" panose="020F0502020204030204" pitchFamily="34" charset="0"/>
              </a:rPr>
              <a:t>(95%CI: 1.10, 1.40)</a:t>
            </a:r>
          </a:p>
          <a:p>
            <a:pPr algn="ctr"/>
            <a:r>
              <a:rPr lang="en-US" sz="1400" dirty="0">
                <a:latin typeface="Gill Sans MT" panose="020B0502020104020203" pitchFamily="34" charset="77"/>
                <a:cs typeface="Calibri" panose="020F0502020204030204" pitchFamily="34" charset="0"/>
              </a:rPr>
              <a:t>p=0.002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3DF47E22-9854-2E4D-B4A9-E92CB4E5AD48}"/>
              </a:ext>
            </a:extLst>
          </p:cNvPr>
          <p:cNvSpPr txBox="1">
            <a:spLocks/>
          </p:cNvSpPr>
          <p:nvPr/>
        </p:nvSpPr>
        <p:spPr>
          <a:xfrm>
            <a:off x="231260" y="6161661"/>
            <a:ext cx="11729480" cy="6076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Gill Sans"/>
                <a:cs typeface="Gill Sans"/>
              </a:rPr>
              <a:t>Among baseline stable residents aged </a:t>
            </a:r>
            <a:r>
              <a:rPr lang="en-US" sz="2000" u="sng" dirty="0">
                <a:latin typeface="Gill Sans"/>
                <a:cs typeface="Gill Sans"/>
              </a:rPr>
              <a:t>&gt;</a:t>
            </a:r>
            <a:r>
              <a:rPr lang="en-US" sz="2000" dirty="0">
                <a:latin typeface="Gill Sans"/>
                <a:cs typeface="Gill Sans"/>
              </a:rPr>
              <a:t>30 years, N=59,218 with HTN measured at FUY3; adjusted for missing measures of HTN control; *also adjusted for unknown HTN status. </a:t>
            </a:r>
          </a:p>
        </p:txBody>
      </p:sp>
    </p:spTree>
    <p:extLst>
      <p:ext uri="{BB962C8B-B14F-4D97-AF65-F5344CB8AC3E}">
        <p14:creationId xmlns:p14="http://schemas.microsoft.com/office/powerpoint/2010/main" xmlns="" val="102846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E581B3DD-047B-4236-A401-0474077B1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Hypertension control increased among those receiving care in integrated HIV/NCD clinics at low marginal cost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1EAC0528-3A07-466C-8F27-568CB400B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8995" y="4350857"/>
            <a:ext cx="6016486" cy="173430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Added cost of hypertension care to existing HIV care: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HIV+ : $6.29/person/year (2% marginal increase)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HIV-: $11.39/person/year (4% marginal increase)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5EFED472-E4A7-9B45-BA67-EE023A72E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8428574"/>
              </p:ext>
            </p:extLst>
          </p:nvPr>
        </p:nvGraphicFramePr>
        <p:xfrm>
          <a:off x="609600" y="1600203"/>
          <a:ext cx="5486400" cy="5069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Callout 3">
            <a:extLst>
              <a:ext uri="{FF2B5EF4-FFF2-40B4-BE49-F238E27FC236}">
                <a16:creationId xmlns:a16="http://schemas.microsoft.com/office/drawing/2014/main" xmlns="" id="{1CC5D60B-BE9D-374B-B562-563994CBEC5A}"/>
              </a:ext>
            </a:extLst>
          </p:cNvPr>
          <p:cNvSpPr/>
          <p:nvPr/>
        </p:nvSpPr>
        <p:spPr>
          <a:xfrm>
            <a:off x="5998464" y="1600203"/>
            <a:ext cx="5583936" cy="2304288"/>
          </a:xfrm>
          <a:prstGeom prst="wedgeEllipseCallout">
            <a:avLst>
              <a:gd name="adj1" fmla="val 44159"/>
              <a:gd name="adj2" fmla="val 54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“…</a:t>
            </a:r>
            <a:r>
              <a:rPr lang="tr-TR" sz="2000" dirty="0"/>
              <a:t>ever since I joined SEARCH intervention I have never queued when I go for my clinic</a:t>
            </a:r>
            <a:r>
              <a:rPr lang="en-US" sz="2000" dirty="0"/>
              <a:t>…..</a:t>
            </a:r>
            <a:r>
              <a:rPr lang="tr-TR" sz="2000" dirty="0"/>
              <a:t>you spend very little time at the facility </a:t>
            </a:r>
            <a:r>
              <a:rPr lang="en-US" sz="2000" dirty="0"/>
              <a:t>…”</a:t>
            </a:r>
          </a:p>
          <a:p>
            <a:pPr algn="ctr"/>
            <a:r>
              <a:rPr lang="en-US" sz="1400" i="1" dirty="0"/>
              <a:t>SEARCH study Participant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315B12-FD7E-7B4C-9630-234C1E2CEC66}"/>
              </a:ext>
            </a:extLst>
          </p:cNvPr>
          <p:cNvSpPr txBox="1"/>
          <p:nvPr/>
        </p:nvSpPr>
        <p:spPr>
          <a:xfrm>
            <a:off x="5129813" y="6519446"/>
            <a:ext cx="6885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Kwarisiima</a:t>
            </a:r>
            <a:r>
              <a:rPr lang="en-US" sz="1600" dirty="0"/>
              <a:t> et al, BMC Public Health 2019; Shade S et al, </a:t>
            </a:r>
            <a:r>
              <a:rPr lang="en-US" sz="1600" i="1" dirty="0"/>
              <a:t>Submitted (under review)</a:t>
            </a:r>
          </a:p>
        </p:txBody>
      </p:sp>
    </p:spTree>
    <p:extLst>
      <p:ext uri="{BB962C8B-B14F-4D97-AF65-F5344CB8AC3E}">
        <p14:creationId xmlns:p14="http://schemas.microsoft.com/office/powerpoint/2010/main" xmlns="" val="282852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Summary and 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Integrated care services can lead to improvements in NCD and HIV outcomes at the population level and within clinics</a:t>
            </a:r>
          </a:p>
          <a:p>
            <a:r>
              <a:rPr lang="en-US" dirty="0"/>
              <a:t>Integration of NCD screening and care is associated with low marginal costs</a:t>
            </a:r>
          </a:p>
          <a:p>
            <a:r>
              <a:rPr lang="en-US" dirty="0"/>
              <a:t>Integrated care services is associated with high satisfaction among patients and providers</a:t>
            </a:r>
          </a:p>
          <a:p>
            <a:r>
              <a:rPr lang="en-US" dirty="0"/>
              <a:t>Commitment on part of leadership (Ministries of health, implementing partner programs) is key for successful integrated care services.</a:t>
            </a:r>
          </a:p>
          <a:p>
            <a:r>
              <a:rPr lang="en-US" dirty="0"/>
              <a:t>Successful and </a:t>
            </a:r>
            <a:r>
              <a:rPr lang="en-US" i="1" dirty="0"/>
              <a:t>sustainable</a:t>
            </a:r>
            <a:r>
              <a:rPr lang="en-US" dirty="0"/>
              <a:t> integrated care services at lower level health facilities depends on uninterrupted supply chain (medications, testing kits, etc.)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b="1" dirty="0"/>
              <a:t>“We need a comprehensive, integrated approach to service delivery. We need to fight fragmentation.” </a:t>
            </a:r>
            <a:r>
              <a:rPr lang="en-US" i="1" dirty="0"/>
              <a:t>WHO Director-General, 2007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81C0B5E4583941AB5A9C43A6B718E0" ma:contentTypeVersion="2" ma:contentTypeDescription="Create a new document." ma:contentTypeScope="" ma:versionID="600a235909951bf9cf687635c51b1d8f">
  <xsd:schema xmlns:xsd="http://www.w3.org/2001/XMLSchema" xmlns:xs="http://www.w3.org/2001/XMLSchema" xmlns:p="http://schemas.microsoft.com/office/2006/metadata/properties" xmlns:ns2="9be4253c-d05c-40d1-a253-3af22e035f51" targetNamespace="http://schemas.microsoft.com/office/2006/metadata/properties" ma:root="true" ma:fieldsID="2ca6acda3cf581f87e1bbe6200ef45ad" ns2:_="">
    <xsd:import namespace="9be4253c-d05c-40d1-a253-3af22e035f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4253c-d05c-40d1-a253-3af22e035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84B8AD-6239-4C1D-A2D0-E2384E270A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4253c-d05c-40d1-a253-3af22e035f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099496-E24D-4B81-9CFE-AD96A0EA4E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E52772-A2FB-490E-94F4-E17964D6A93A}">
  <ds:schemaRefs>
    <ds:schemaRef ds:uri="http://purl.org/dc/terms/"/>
    <ds:schemaRef ds:uri="http://schemas.openxmlformats.org/package/2006/metadata/core-properties"/>
    <ds:schemaRef ds:uri="9be4253c-d05c-40d1-a253-3af22e035f51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930</Words>
  <Application>Microsoft Office PowerPoint</Application>
  <PresentationFormat>Custom</PresentationFormat>
  <Paragraphs>122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Montserrat</vt:lpstr>
      <vt:lpstr>Century Gothic</vt:lpstr>
      <vt:lpstr>Calibri</vt:lpstr>
      <vt:lpstr>Gill Sans</vt:lpstr>
      <vt:lpstr>Gill Sans MT</vt:lpstr>
      <vt:lpstr>ＭＳ Ｐゴシック</vt:lpstr>
      <vt:lpstr>Office Theme</vt:lpstr>
      <vt:lpstr>Slide 1</vt:lpstr>
      <vt:lpstr>Slide 2</vt:lpstr>
      <vt:lpstr>Integrated HIV Care: delivery of care services for more than one condition at the same point of care</vt:lpstr>
      <vt:lpstr>SEARCH Test and Treat trial: A multi-disease approach</vt:lpstr>
      <vt:lpstr>Integration of Hypertension in screening and treatment</vt:lpstr>
      <vt:lpstr>Characteristics of individuals screened for Hypertension  (n = 65,544)</vt:lpstr>
      <vt:lpstr>Improved Hypertension control at Population-level in communities with integrated HIV/NCD clinics</vt:lpstr>
      <vt:lpstr>Hypertension control increased among those receiving care in integrated HIV/NCD clinics at low marginal cost</vt:lpstr>
      <vt:lpstr>Summary and conclusion</vt:lpstr>
      <vt:lpstr> Acknowledgement and 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Lillian</dc:creator>
  <cp:lastModifiedBy>James Ayieko</cp:lastModifiedBy>
  <cp:revision>21</cp:revision>
  <dcterms:created xsi:type="dcterms:W3CDTF">2020-06-01T21:16:21Z</dcterms:created>
  <dcterms:modified xsi:type="dcterms:W3CDTF">2020-06-04T08:17:49Z</dcterms:modified>
</cp:coreProperties>
</file>